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7" r:id="rId2"/>
  </p:sldIdLst>
  <p:sldSz cx="6858000" cy="9906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776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54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25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76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24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75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97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33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47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33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53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10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5D39D-E0F5-481B-9E96-0C8CCE8C4919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31588-9CD9-491B-873D-09C6884BE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72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線コネクタ 30"/>
          <p:cNvCxnSpPr/>
          <p:nvPr/>
        </p:nvCxnSpPr>
        <p:spPr>
          <a:xfrm>
            <a:off x="4677684" y="3111446"/>
            <a:ext cx="0" cy="1837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1699200" y="150476"/>
            <a:ext cx="3459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被災者生活再建支援金フローチャート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490" y="580886"/>
            <a:ext cx="6526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chemeClr val="accent5"/>
              </a:buClr>
              <a:buFont typeface="Wingdings" panose="05000000000000000000" pitchFamily="2" charset="2"/>
              <a:buChar char="l"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次のフローチャートで、「被災者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生活再建支援金の該当になるか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どうか」、「支援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金はいくらなの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か」を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確認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することが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できます。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1450" indent="-171450">
              <a:buClr>
                <a:schemeClr val="accent5"/>
              </a:buClr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被災者生活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再建支援金は、被災当時の世帯を単位としており、原則世帯主が申請者となります。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また、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申請は震災当時の世帯に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つき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回のため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、居宅を世帯主と世帯主の子がそれぞれ別々に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建設する場合、加算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支援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金の申請ができるのは、世帯主の建設分だけとなります。</a:t>
            </a:r>
            <a:endParaRPr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062680" y="9529286"/>
            <a:ext cx="5671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詳しく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は、こちらにお問い合わせください。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南相馬市役所　社会福祉課　</a:t>
            </a:r>
            <a:r>
              <a:rPr kumimoji="1"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0244-24-5321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72924" y="1746769"/>
            <a:ext cx="6257508" cy="7781966"/>
            <a:chOff x="267836" y="1673262"/>
            <a:chExt cx="6257508" cy="7781966"/>
          </a:xfrm>
        </p:grpSpPr>
        <p:sp>
          <p:nvSpPr>
            <p:cNvPr id="64" name="角丸四角形 63"/>
            <p:cNvSpPr/>
            <p:nvPr/>
          </p:nvSpPr>
          <p:spPr>
            <a:xfrm>
              <a:off x="3003020" y="2272887"/>
              <a:ext cx="3265890" cy="806689"/>
            </a:xfrm>
            <a:prstGeom prst="roundRect">
              <a:avLst>
                <a:gd name="adj" fmla="val 12370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　　　　　半壊</a:t>
              </a:r>
              <a:endPara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67836" y="5847939"/>
              <a:ext cx="6256680" cy="3607289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endPara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67836" y="1673263"/>
              <a:ext cx="6257508" cy="432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①　基礎</a:t>
              </a:r>
              <a:r>
                <a:rPr lang="ja-JP" altLang="en-US" sz="14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支援金（住宅の被害状況に応じて支給する支援金）</a:t>
              </a: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3131259" y="2585148"/>
              <a:ext cx="948438" cy="46008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大規模</a:t>
              </a:r>
              <a:endPara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半壊</a:t>
              </a:r>
              <a:endParaRPr lang="ja-JP" altLang="en-US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5" name="下矢印 14"/>
            <p:cNvSpPr/>
            <p:nvPr/>
          </p:nvSpPr>
          <p:spPr>
            <a:xfrm>
              <a:off x="1829648" y="3165354"/>
              <a:ext cx="690021" cy="952336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解体の有無を</a:t>
              </a:r>
              <a:endPara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問わず</a:t>
              </a:r>
              <a:endParaRPr lang="ja-JP" altLang="en-US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4135290" y="4207022"/>
              <a:ext cx="743443" cy="81329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該当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50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万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37.5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万）</a:t>
              </a: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4944985" y="4204611"/>
              <a:ext cx="675713" cy="81329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非該当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1693423" y="4190928"/>
              <a:ext cx="950325" cy="81329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該当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100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万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75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万）</a:t>
              </a: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67836" y="5850695"/>
              <a:ext cx="6256680" cy="432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②　加算支援</a:t>
              </a:r>
              <a:r>
                <a:rPr lang="ja-JP" altLang="en-US" sz="14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金（住宅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の再建方法に</a:t>
              </a:r>
              <a:r>
                <a:rPr lang="ja-JP" altLang="en-US" sz="14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応じて支給する支援金）</a:t>
              </a: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4927950" y="6424085"/>
              <a:ext cx="1340960" cy="786184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賃借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（公営住宅を除く）</a:t>
              </a:r>
              <a:endPara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3393644" y="6428529"/>
              <a:ext cx="1340960" cy="786184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家屋を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/>
              </a:r>
              <a:b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</a:b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補修して住む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1876197" y="6414955"/>
              <a:ext cx="1340960" cy="786184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ja-JP" altLang="en-US" sz="12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再建場所を問わず</a:t>
              </a:r>
              <a:r>
                <a:rPr lang="en-US" altLang="ja-JP" sz="12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/>
              </a:r>
              <a:br>
                <a:rPr lang="en-US" altLang="ja-JP" sz="12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</a:br>
              <a:r>
                <a:rPr lang="ja-JP" altLang="en-US" sz="12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新たに家屋を</a:t>
              </a:r>
              <a:r>
                <a:rPr lang="en-US" altLang="ja-JP" sz="12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/>
              </a:r>
              <a:br>
                <a:rPr lang="en-US" altLang="ja-JP" sz="12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</a:br>
              <a:r>
                <a:rPr lang="ja-JP" altLang="en-US" sz="12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建設・購入する</a:t>
              </a:r>
              <a:endParaRPr lang="ja-JP" altLang="en-US" sz="1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53" name="角丸四角形 52"/>
            <p:cNvSpPr/>
            <p:nvPr/>
          </p:nvSpPr>
          <p:spPr>
            <a:xfrm>
              <a:off x="5000084" y="7540057"/>
              <a:ext cx="634742" cy="66709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50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万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37.5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万）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671324" y="8588481"/>
              <a:ext cx="902811" cy="30777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再建終了</a:t>
              </a:r>
              <a:endParaRPr lang="en-US" altLang="ja-JP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1629245" y="2269654"/>
              <a:ext cx="1265408" cy="812692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全壊</a:t>
              </a:r>
              <a:endParaRPr lang="ja-JP" altLang="en-US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6" name="下矢印 65"/>
            <p:cNvSpPr/>
            <p:nvPr/>
          </p:nvSpPr>
          <p:spPr>
            <a:xfrm>
              <a:off x="2127835" y="8232891"/>
              <a:ext cx="608309" cy="323905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eaVert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4808400" y="8585485"/>
              <a:ext cx="1668896" cy="83099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将来的に「補修」や</a:t>
              </a:r>
              <a:endPara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「建設・購入」をする</a:t>
              </a:r>
              <a:endPara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場合、支援金の差額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/>
              </a:r>
              <a:b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</a:b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支給の申請が可能</a:t>
              </a: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407616" y="2259851"/>
              <a:ext cx="1098748" cy="80645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住宅の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/>
              </a:r>
              <a:b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</a:br>
              <a:r>
                <a:rPr lang="ja-JP" altLang="en-US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被害状況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/>
              </a:r>
              <a:br>
                <a:rPr lang="en-US" altLang="ja-JP" sz="12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</a:br>
              <a:r>
                <a:rPr lang="ja-JP" altLang="en-US" sz="9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（り災証明書の区分）</a:t>
              </a:r>
              <a:endPara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1980583" y="8588480"/>
              <a:ext cx="902811" cy="30777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再建終了</a:t>
              </a:r>
              <a:endParaRPr lang="en-US" altLang="ja-JP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267836" y="1673262"/>
              <a:ext cx="6257508" cy="3712149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endPara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46" name="右中かっこ 45"/>
            <p:cNvSpPr/>
            <p:nvPr/>
          </p:nvSpPr>
          <p:spPr>
            <a:xfrm rot="5400000">
              <a:off x="3111288" y="3541786"/>
              <a:ext cx="368669" cy="3204401"/>
            </a:xfrm>
            <a:prstGeom prst="rightBrace">
              <a:avLst>
                <a:gd name="adj1" fmla="val 104938"/>
                <a:gd name="adj2" fmla="val 64065"/>
              </a:avLst>
            </a:prstGeom>
            <a:ln w="76200" cap="rnd">
              <a:solidFill>
                <a:schemeClr val="accent1">
                  <a:shade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9" name="直線矢印コネクタ 68"/>
            <p:cNvCxnSpPr>
              <a:stCxn id="46" idx="1"/>
            </p:cNvCxnSpPr>
            <p:nvPr/>
          </p:nvCxnSpPr>
          <p:spPr>
            <a:xfrm>
              <a:off x="2844923" y="5328321"/>
              <a:ext cx="377583" cy="527569"/>
            </a:xfrm>
            <a:prstGeom prst="straightConnector1">
              <a:avLst/>
            </a:prstGeom>
            <a:ln w="76200" cap="rnd">
              <a:solidFill>
                <a:schemeClr val="accent1">
                  <a:shade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正方形/長方形 42"/>
            <p:cNvSpPr/>
            <p:nvPr/>
          </p:nvSpPr>
          <p:spPr>
            <a:xfrm>
              <a:off x="394393" y="3140530"/>
              <a:ext cx="1098748" cy="91850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解体状況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07616" y="4120191"/>
              <a:ext cx="1098748" cy="11208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支援金の</a:t>
              </a:r>
              <a:endPara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該当・非該当</a:t>
              </a:r>
              <a:endPara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および金額</a:t>
              </a:r>
              <a:endPara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（ ）は被災当時</a:t>
              </a:r>
              <a:r>
                <a:rPr lang="en-US" altLang="ja-JP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/>
              </a:r>
              <a:br>
                <a:rPr lang="en-US" altLang="ja-JP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</a:br>
              <a:r>
                <a:rPr lang="ja-JP" altLang="en-US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おひとり世帯</a:t>
              </a:r>
              <a:r>
                <a:rPr lang="en-US" altLang="ja-JP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/>
              </a:r>
              <a:br>
                <a:rPr lang="en-US" altLang="ja-JP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</a:br>
              <a:r>
                <a:rPr lang="ja-JP" altLang="en-US" sz="1050" dirty="0" err="1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だった</a:t>
              </a:r>
              <a:r>
                <a:rPr lang="ja-JP" altLang="en-US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場合の金額</a:t>
              </a: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07615" y="7468672"/>
              <a:ext cx="1098749" cy="9326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支援金の</a:t>
              </a:r>
              <a:endPara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金額</a:t>
              </a:r>
              <a:endPara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（ ）は被災当時</a:t>
              </a:r>
              <a:r>
                <a:rPr lang="en-US" altLang="ja-JP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/>
              </a:r>
              <a:br>
                <a:rPr lang="en-US" altLang="ja-JP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</a:br>
              <a:r>
                <a:rPr lang="ja-JP" altLang="en-US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おひとり世帯</a:t>
              </a:r>
              <a:r>
                <a:rPr lang="en-US" altLang="ja-JP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/>
              </a:r>
              <a:br>
                <a:rPr lang="en-US" altLang="ja-JP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</a:br>
              <a:r>
                <a:rPr lang="ja-JP" altLang="en-US" sz="1050" dirty="0" err="1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だった</a:t>
              </a:r>
              <a:r>
                <a:rPr lang="ja-JP" altLang="en-US" sz="105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場合の金額</a:t>
              </a: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407616" y="6416698"/>
              <a:ext cx="1098748" cy="78618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住宅の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再建方法</a:t>
              </a:r>
            </a:p>
          </p:txBody>
        </p:sp>
      </p:grpSp>
      <p:sp>
        <p:nvSpPr>
          <p:cNvPr id="10" name="角丸四角形 9"/>
          <p:cNvSpPr/>
          <p:nvPr/>
        </p:nvSpPr>
        <p:spPr>
          <a:xfrm>
            <a:off x="4166037" y="2666249"/>
            <a:ext cx="927293" cy="4506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中規模</a:t>
            </a:r>
            <a:endParaRPr kumimoji="1" lang="en-US" altLang="ja-JP" sz="12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半壊</a:t>
            </a:r>
            <a:endParaRPr kumimoji="1" lang="ja-JP" altLang="en-US" sz="12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5701822" y="4279097"/>
            <a:ext cx="646091" cy="80316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非該当</a:t>
            </a:r>
            <a:endParaRPr lang="ja-JP" altLang="en-US" sz="12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062680" y="5475599"/>
            <a:ext cx="4698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基礎支援金の該当者のみ、　　加算支援金の対象者となります。</a:t>
            </a:r>
            <a:endParaRPr lang="en-US" altLang="ja-JP" sz="1200" dirty="0" smtClean="0"/>
          </a:p>
          <a:p>
            <a:r>
              <a:rPr lang="ja-JP" altLang="en-US" sz="1200" dirty="0" smtClean="0"/>
              <a:t>（</a:t>
            </a:r>
            <a:r>
              <a:rPr lang="en-US" altLang="ja-JP" sz="1200" u="sng" dirty="0" smtClean="0"/>
              <a:t>※</a:t>
            </a:r>
            <a:r>
              <a:rPr lang="ja-JP" altLang="en-US" sz="1200" u="sng" dirty="0" smtClean="0"/>
              <a:t>中規模半壊の場合には、　　　加算支援金のみ申請が可能です</a:t>
            </a:r>
            <a:r>
              <a:rPr lang="ja-JP" altLang="en-US" sz="1200" dirty="0" smtClean="0"/>
              <a:t>）</a:t>
            </a:r>
            <a:endParaRPr lang="en-US" altLang="ja-JP" sz="1200" dirty="0"/>
          </a:p>
        </p:txBody>
      </p:sp>
      <p:sp>
        <p:nvSpPr>
          <p:cNvPr id="50" name="角丸四角形 49"/>
          <p:cNvSpPr/>
          <p:nvPr/>
        </p:nvSpPr>
        <p:spPr>
          <a:xfrm>
            <a:off x="5733688" y="7601058"/>
            <a:ext cx="644163" cy="6826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</a:t>
            </a:r>
            <a:endParaRPr lang="en-US" altLang="ja-JP" sz="12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18.75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万）</a:t>
            </a:r>
          </a:p>
        </p:txBody>
      </p:sp>
      <p:sp>
        <p:nvSpPr>
          <p:cNvPr id="57" name="角丸四角形 56"/>
          <p:cNvSpPr/>
          <p:nvPr/>
        </p:nvSpPr>
        <p:spPr>
          <a:xfrm>
            <a:off x="4166506" y="7601058"/>
            <a:ext cx="638737" cy="6726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</a:t>
            </a:r>
            <a:endParaRPr lang="en-US" altLang="ja-JP" sz="12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37.</a:t>
            </a:r>
            <a:r>
              <a: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万）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3454647" y="7612297"/>
            <a:ext cx="638737" cy="6726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</a:t>
            </a:r>
            <a:endParaRPr lang="en-US" altLang="ja-JP" sz="12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75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万）</a:t>
            </a:r>
          </a:p>
        </p:txBody>
      </p:sp>
      <p:sp>
        <p:nvSpPr>
          <p:cNvPr id="65" name="角丸四角形 64"/>
          <p:cNvSpPr/>
          <p:nvPr/>
        </p:nvSpPr>
        <p:spPr>
          <a:xfrm>
            <a:off x="1775457" y="7618565"/>
            <a:ext cx="638737" cy="6726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</a:t>
            </a:r>
            <a:endParaRPr lang="en-US" altLang="ja-JP" sz="12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</a:t>
            </a:r>
            <a:r>
              <a:rPr lang="en-US" altLang="ja-JP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万）</a:t>
            </a:r>
          </a:p>
        </p:txBody>
      </p:sp>
      <p:sp>
        <p:nvSpPr>
          <p:cNvPr id="68" name="角丸四角形 67"/>
          <p:cNvSpPr/>
          <p:nvPr/>
        </p:nvSpPr>
        <p:spPr>
          <a:xfrm>
            <a:off x="2512645" y="7606239"/>
            <a:ext cx="638737" cy="6726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</a:t>
            </a:r>
            <a:endParaRPr lang="en-US" altLang="ja-JP" sz="12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75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万）</a:t>
            </a:r>
          </a:p>
        </p:txBody>
      </p:sp>
      <p:sp>
        <p:nvSpPr>
          <p:cNvPr id="70" name="タイトル 1"/>
          <p:cNvSpPr txBox="1">
            <a:spLocks/>
          </p:cNvSpPr>
          <p:nvPr/>
        </p:nvSpPr>
        <p:spPr>
          <a:xfrm>
            <a:off x="3950856" y="7201129"/>
            <a:ext cx="1006566" cy="57243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100" b="1" dirty="0" smtClean="0"/>
              <a:t/>
            </a:r>
            <a:br>
              <a:rPr lang="en-US" altLang="ja-JP" sz="1100" b="1" dirty="0" smtClean="0"/>
            </a:br>
            <a:r>
              <a:rPr lang="ja-JP" altLang="en-US" sz="1300" b="1" dirty="0" smtClean="0"/>
              <a:t>中規模</a:t>
            </a:r>
            <a:r>
              <a:rPr lang="en-US" altLang="ja-JP" sz="1300" b="1" dirty="0" smtClean="0"/>
              <a:t/>
            </a:r>
            <a:br>
              <a:rPr lang="en-US" altLang="ja-JP" sz="1300" b="1" dirty="0" smtClean="0"/>
            </a:br>
            <a:r>
              <a:rPr lang="ja-JP" altLang="en-US" sz="1300" b="1" dirty="0" smtClean="0"/>
              <a:t>半壊</a:t>
            </a:r>
            <a:r>
              <a:rPr lang="en-US" altLang="ja-JP" sz="1300" dirty="0" smtClean="0"/>
              <a:t/>
            </a:r>
            <a:br>
              <a:rPr lang="en-US" altLang="ja-JP" sz="1300" dirty="0" smtClean="0"/>
            </a:br>
            <a:endParaRPr lang="ja-JP" altLang="en-US" sz="1300" dirty="0"/>
          </a:p>
        </p:txBody>
      </p:sp>
      <p:sp>
        <p:nvSpPr>
          <p:cNvPr id="78" name="下矢印 77"/>
          <p:cNvSpPr/>
          <p:nvPr/>
        </p:nvSpPr>
        <p:spPr>
          <a:xfrm>
            <a:off x="3819487" y="8315770"/>
            <a:ext cx="608309" cy="32390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9" name="下矢印 78"/>
          <p:cNvSpPr/>
          <p:nvPr/>
        </p:nvSpPr>
        <p:spPr>
          <a:xfrm>
            <a:off x="5383831" y="8315770"/>
            <a:ext cx="608309" cy="32390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0" name="タイトル 1"/>
          <p:cNvSpPr txBox="1">
            <a:spLocks/>
          </p:cNvSpPr>
          <p:nvPr/>
        </p:nvSpPr>
        <p:spPr>
          <a:xfrm>
            <a:off x="5565262" y="7203521"/>
            <a:ext cx="1006566" cy="57243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100" b="1" dirty="0" smtClean="0"/>
              <a:t/>
            </a:r>
            <a:br>
              <a:rPr lang="en-US" altLang="ja-JP" sz="1100" b="1" dirty="0" smtClean="0"/>
            </a:br>
            <a:r>
              <a:rPr lang="ja-JP" altLang="en-US" sz="1300" b="1" dirty="0" smtClean="0"/>
              <a:t>中規模</a:t>
            </a:r>
            <a:r>
              <a:rPr lang="en-US" altLang="ja-JP" sz="1300" b="1" dirty="0" smtClean="0"/>
              <a:t/>
            </a:r>
            <a:br>
              <a:rPr lang="en-US" altLang="ja-JP" sz="1300" b="1" dirty="0" smtClean="0"/>
            </a:br>
            <a:r>
              <a:rPr lang="ja-JP" altLang="en-US" sz="1300" b="1" dirty="0" smtClean="0"/>
              <a:t>半壊</a:t>
            </a:r>
            <a:r>
              <a:rPr lang="en-US" altLang="ja-JP" sz="1300" dirty="0" smtClean="0"/>
              <a:t/>
            </a:r>
            <a:br>
              <a:rPr lang="en-US" altLang="ja-JP" sz="1300" dirty="0" smtClean="0"/>
            </a:br>
            <a:endParaRPr lang="ja-JP" altLang="en-US" sz="1300" dirty="0"/>
          </a:p>
        </p:txBody>
      </p:sp>
      <p:sp>
        <p:nvSpPr>
          <p:cNvPr id="81" name="タイトル 1"/>
          <p:cNvSpPr txBox="1">
            <a:spLocks/>
          </p:cNvSpPr>
          <p:nvPr/>
        </p:nvSpPr>
        <p:spPr>
          <a:xfrm>
            <a:off x="2319230" y="7216059"/>
            <a:ext cx="1006566" cy="57243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100" b="1" dirty="0" smtClean="0"/>
              <a:t/>
            </a:r>
            <a:br>
              <a:rPr lang="en-US" altLang="ja-JP" sz="1100" b="1" dirty="0" smtClean="0"/>
            </a:br>
            <a:r>
              <a:rPr lang="ja-JP" altLang="en-US" sz="1300" b="1" dirty="0" smtClean="0"/>
              <a:t>中規模</a:t>
            </a:r>
            <a:r>
              <a:rPr lang="en-US" altLang="ja-JP" sz="1300" b="1" dirty="0" smtClean="0"/>
              <a:t/>
            </a:r>
            <a:br>
              <a:rPr lang="en-US" altLang="ja-JP" sz="1300" b="1" dirty="0" smtClean="0"/>
            </a:br>
            <a:r>
              <a:rPr lang="ja-JP" altLang="en-US" sz="1300" b="1" dirty="0" smtClean="0"/>
              <a:t>半壊</a:t>
            </a:r>
            <a:r>
              <a:rPr lang="en-US" altLang="ja-JP" sz="1300" dirty="0" smtClean="0"/>
              <a:t/>
            </a:r>
            <a:br>
              <a:rPr lang="en-US" altLang="ja-JP" sz="1300" dirty="0" smtClean="0"/>
            </a:br>
            <a:endParaRPr lang="ja-JP" altLang="en-US" sz="1300" dirty="0"/>
          </a:p>
        </p:txBody>
      </p:sp>
      <p:sp>
        <p:nvSpPr>
          <p:cNvPr id="60" name="角丸四角形 59"/>
          <p:cNvSpPr/>
          <p:nvPr/>
        </p:nvSpPr>
        <p:spPr>
          <a:xfrm>
            <a:off x="5202597" y="2657110"/>
            <a:ext cx="951455" cy="44653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半壊</a:t>
            </a:r>
            <a:endParaRPr kumimoji="1" lang="ja-JP" altLang="en-US" sz="12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739692" y="3481006"/>
            <a:ext cx="1445418" cy="299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36000" rtlCol="0" anchor="b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解体していない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3017434" y="4276123"/>
            <a:ext cx="1067351" cy="81808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2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該当</a:t>
            </a:r>
            <a:endParaRPr lang="en-US" altLang="ja-JP" sz="12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</a:t>
            </a:r>
            <a:endParaRPr lang="en-US" altLang="ja-JP" sz="12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75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万）</a:t>
            </a:r>
            <a:endParaRPr lang="ja-JP" altLang="en-US" sz="12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3123934" y="3481006"/>
            <a:ext cx="1445418" cy="2959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36000" rtlCol="0" anchor="b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解体した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</p:txBody>
      </p:sp>
      <p:sp>
        <p:nvSpPr>
          <p:cNvPr id="92" name="タイトル 1"/>
          <p:cNvSpPr txBox="1">
            <a:spLocks/>
          </p:cNvSpPr>
          <p:nvPr/>
        </p:nvSpPr>
        <p:spPr>
          <a:xfrm>
            <a:off x="3073080" y="4263550"/>
            <a:ext cx="925860" cy="30782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100" b="1" dirty="0" smtClean="0"/>
              <a:t>〈</a:t>
            </a:r>
            <a:r>
              <a:rPr lang="ja-JP" altLang="en-US" sz="1100" b="1" dirty="0" smtClean="0"/>
              <a:t>半壊解体</a:t>
            </a:r>
            <a:r>
              <a:rPr lang="en-US" altLang="ja-JP" sz="1100" b="1" dirty="0" smtClean="0"/>
              <a:t>〉</a:t>
            </a:r>
            <a:endParaRPr lang="ja-JP" altLang="en-US" sz="1100" b="1" dirty="0"/>
          </a:p>
        </p:txBody>
      </p:sp>
      <p:sp>
        <p:nvSpPr>
          <p:cNvPr id="93" name="タイトル 2"/>
          <p:cNvSpPr txBox="1">
            <a:spLocks/>
          </p:cNvSpPr>
          <p:nvPr/>
        </p:nvSpPr>
        <p:spPr>
          <a:xfrm>
            <a:off x="4153642" y="4263549"/>
            <a:ext cx="709836" cy="30782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00" b="1" dirty="0" smtClean="0"/>
              <a:t>大規模</a:t>
            </a:r>
            <a:endParaRPr lang="ja-JP" altLang="en-US" sz="1100" b="1" dirty="0"/>
          </a:p>
        </p:txBody>
      </p:sp>
      <p:sp>
        <p:nvSpPr>
          <p:cNvPr id="94" name="タイトル 2"/>
          <p:cNvSpPr txBox="1">
            <a:spLocks/>
          </p:cNvSpPr>
          <p:nvPr/>
        </p:nvSpPr>
        <p:spPr>
          <a:xfrm>
            <a:off x="4927732" y="4246345"/>
            <a:ext cx="709836" cy="30782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00" b="1" dirty="0" smtClean="0"/>
              <a:t>中規模</a:t>
            </a:r>
            <a:endParaRPr lang="ja-JP" altLang="en-US" sz="1100" b="1" dirty="0"/>
          </a:p>
        </p:txBody>
      </p:sp>
      <p:sp>
        <p:nvSpPr>
          <p:cNvPr id="95" name="タイトル 2"/>
          <p:cNvSpPr txBox="1">
            <a:spLocks/>
          </p:cNvSpPr>
          <p:nvPr/>
        </p:nvSpPr>
        <p:spPr>
          <a:xfrm>
            <a:off x="5656756" y="4256834"/>
            <a:ext cx="709836" cy="30782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00" b="1" dirty="0" smtClean="0"/>
              <a:t>半壊</a:t>
            </a:r>
            <a:endParaRPr lang="ja-JP" altLang="en-US" sz="1100" b="1" dirty="0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3585998" y="3792172"/>
            <a:ext cx="0" cy="4816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flipH="1">
            <a:off x="5298190" y="4035417"/>
            <a:ext cx="1159" cy="2384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/>
          <p:nvPr/>
        </p:nvCxnSpPr>
        <p:spPr>
          <a:xfrm flipH="1">
            <a:off x="6025528" y="4025882"/>
            <a:ext cx="1159" cy="2384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4535998" y="4035417"/>
            <a:ext cx="150415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 flipV="1">
            <a:off x="5298190" y="3799412"/>
            <a:ext cx="0" cy="2360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線矢印コネクタ 110"/>
          <p:cNvCxnSpPr/>
          <p:nvPr/>
        </p:nvCxnSpPr>
        <p:spPr>
          <a:xfrm flipH="1">
            <a:off x="3902398" y="3264569"/>
            <a:ext cx="1159" cy="2384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 flipH="1">
            <a:off x="5535723" y="3264569"/>
            <a:ext cx="1159" cy="2384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V="1">
            <a:off x="3898552" y="3287264"/>
            <a:ext cx="1646131" cy="48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H="1">
            <a:off x="4556225" y="4038174"/>
            <a:ext cx="1159" cy="2384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下矢印 8"/>
          <p:cNvSpPr/>
          <p:nvPr/>
        </p:nvSpPr>
        <p:spPr>
          <a:xfrm>
            <a:off x="5253563" y="5105009"/>
            <a:ext cx="198183" cy="5899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718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444</Words>
  <Application>Microsoft Office PowerPoint</Application>
  <PresentationFormat>A4 210 x 297 mm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HGPｺﾞｼｯｸM</vt:lpstr>
      <vt:lpstr>HGSｺﾞｼｯｸE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南相馬市役所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菅野望</dc:creator>
  <cp:lastModifiedBy>岡村裕実子</cp:lastModifiedBy>
  <cp:revision>74</cp:revision>
  <cp:lastPrinted>2021-04-23T08:07:48Z</cp:lastPrinted>
  <dcterms:created xsi:type="dcterms:W3CDTF">2019-04-23T00:03:16Z</dcterms:created>
  <dcterms:modified xsi:type="dcterms:W3CDTF">2022-03-30T12:35:37Z</dcterms:modified>
</cp:coreProperties>
</file>