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4EF5791-D292-457F-A5CC-109A09B2C0CE}" type="datetimeFigureOut">
              <a:rPr kumimoji="1" lang="ja-JP" altLang="en-US" smtClean="0"/>
              <a:t>2016/6/22</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0AA163B-B249-44FF-AB10-305902334D0E}" type="slidenum">
              <a:rPr kumimoji="1" lang="ja-JP" altLang="en-US" smtClean="0"/>
              <a:t>‹#›</a:t>
            </a:fld>
            <a:endParaRPr kumimoji="1" lang="ja-JP" altLang="en-US"/>
          </a:p>
        </p:txBody>
      </p:sp>
    </p:spTree>
    <p:extLst>
      <p:ext uri="{BB962C8B-B14F-4D97-AF65-F5344CB8AC3E}">
        <p14:creationId xmlns:p14="http://schemas.microsoft.com/office/powerpoint/2010/main" val="3415988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0AA163B-B249-44FF-AB10-305902334D0E}" type="slidenum">
              <a:rPr kumimoji="1" lang="ja-JP" altLang="en-US" smtClean="0"/>
              <a:t>1</a:t>
            </a:fld>
            <a:endParaRPr kumimoji="1" lang="ja-JP" altLang="en-US"/>
          </a:p>
        </p:txBody>
      </p:sp>
    </p:spTree>
    <p:extLst>
      <p:ext uri="{BB962C8B-B14F-4D97-AF65-F5344CB8AC3E}">
        <p14:creationId xmlns:p14="http://schemas.microsoft.com/office/powerpoint/2010/main" val="4238182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0AA163B-B249-44FF-AB10-305902334D0E}" type="slidenum">
              <a:rPr kumimoji="1" lang="ja-JP" altLang="en-US" smtClean="0"/>
              <a:t>5</a:t>
            </a:fld>
            <a:endParaRPr kumimoji="1" lang="ja-JP" altLang="en-US"/>
          </a:p>
        </p:txBody>
      </p:sp>
    </p:spTree>
    <p:extLst>
      <p:ext uri="{BB962C8B-B14F-4D97-AF65-F5344CB8AC3E}">
        <p14:creationId xmlns:p14="http://schemas.microsoft.com/office/powerpoint/2010/main" val="1697728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0AA163B-B249-44FF-AB10-305902334D0E}" type="slidenum">
              <a:rPr kumimoji="1" lang="ja-JP" altLang="en-US" smtClean="0"/>
              <a:t>6</a:t>
            </a:fld>
            <a:endParaRPr kumimoji="1" lang="ja-JP" altLang="en-US"/>
          </a:p>
        </p:txBody>
      </p:sp>
    </p:spTree>
    <p:extLst>
      <p:ext uri="{BB962C8B-B14F-4D97-AF65-F5344CB8AC3E}">
        <p14:creationId xmlns:p14="http://schemas.microsoft.com/office/powerpoint/2010/main" val="3286975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FF38664-BDDA-41E1-A09B-2E7C1640DF3D}" type="datetime1">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537433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D7A57C-CFFA-4B45-A988-24E396949BA3}" type="datetime1">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20174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855421-DF0A-4D69-8B3C-B86989BCE716}" type="datetime1">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305125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BC4D41-9B0B-4D02-B9C7-C2A636BC9C76}" type="datetime1">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408663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0766431-1D69-4D6C-AFB8-A0B5B43901B1}" type="datetime1">
              <a:rPr kumimoji="1" lang="ja-JP" altLang="en-US" smtClean="0"/>
              <a:t>2016/6/22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a:t>
            </a:r>
            <a:endParaRPr kumimoji="1" lang="ja-JP" altLang="en-US"/>
          </a:p>
        </p:txBody>
      </p:sp>
      <p:sp>
        <p:nvSpPr>
          <p:cNvPr id="6" name="スライド番号プレースホルダー 5"/>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2076532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4EE17FB-5106-478B-AC99-4DDD58C3B7EB}" type="datetime1">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a:t>
            </a:r>
            <a:endParaRPr kumimoji="1" lang="ja-JP" altLang="en-US"/>
          </a:p>
        </p:txBody>
      </p:sp>
      <p:sp>
        <p:nvSpPr>
          <p:cNvPr id="7" name="スライド番号プレースホルダー 6"/>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319112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FE35FD-B978-40DF-A373-FBE57D1A4A40}" type="datetime1">
              <a:rPr kumimoji="1" lang="ja-JP" altLang="en-US" smtClean="0"/>
              <a:t>2016/6/22</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１</a:t>
            </a:r>
            <a:endParaRPr kumimoji="1" lang="ja-JP" altLang="en-US"/>
          </a:p>
        </p:txBody>
      </p:sp>
      <p:sp>
        <p:nvSpPr>
          <p:cNvPr id="9" name="スライド番号プレースホルダー 8"/>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76888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577F2C3-EFB3-4C9A-B3FD-4EF748F61DBB}" type="datetime1">
              <a:rPr kumimoji="1" lang="ja-JP" altLang="en-US" smtClean="0"/>
              <a:t>2016/6/22</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１</a:t>
            </a:r>
            <a:endParaRPr kumimoji="1" lang="ja-JP" altLang="en-US"/>
          </a:p>
        </p:txBody>
      </p:sp>
      <p:sp>
        <p:nvSpPr>
          <p:cNvPr id="5" name="スライド番号プレースホルダー 4"/>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1651792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A98773-B683-463A-BF91-1E5735DBB27F}" type="datetime1">
              <a:rPr kumimoji="1" lang="ja-JP" altLang="en-US" smtClean="0"/>
              <a:t>2016/6/22</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１</a:t>
            </a:r>
            <a:endParaRPr kumimoji="1" lang="ja-JP" altLang="en-US"/>
          </a:p>
        </p:txBody>
      </p:sp>
      <p:sp>
        <p:nvSpPr>
          <p:cNvPr id="4" name="スライド番号プレースホルダー 3"/>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2361233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D08116-84DB-4FF0-AD32-954C4A3F65A8}" type="datetime1">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a:t>
            </a:r>
            <a:endParaRPr kumimoji="1" lang="ja-JP" altLang="en-US"/>
          </a:p>
        </p:txBody>
      </p:sp>
      <p:sp>
        <p:nvSpPr>
          <p:cNvPr id="7" name="スライド番号プレースホルダー 6"/>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3299126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0B4CB7-28E3-47E0-8485-71E708F80E1C}" type="datetime1">
              <a:rPr kumimoji="1" lang="ja-JP" altLang="en-US" smtClean="0"/>
              <a:t>2016/6/22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a:t>
            </a:r>
            <a:endParaRPr kumimoji="1" lang="ja-JP" altLang="en-US"/>
          </a:p>
        </p:txBody>
      </p:sp>
      <p:sp>
        <p:nvSpPr>
          <p:cNvPr id="7" name="スライド番号プレースホルダー 6"/>
          <p:cNvSpPr>
            <a:spLocks noGrp="1"/>
          </p:cNvSpPr>
          <p:nvPr>
            <p:ph type="sldNum" sz="quarter" idx="12"/>
          </p:nvPr>
        </p:nvSpPr>
        <p:spPr/>
        <p:txBody>
          <a:body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4001529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C4119-9035-45B5-AF23-3829FCDEE682}" type="datetime1">
              <a:rPr kumimoji="1" lang="ja-JP" altLang="en-US" smtClean="0"/>
              <a:t>2016/6/22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１</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AD8E2-FF20-4913-86C8-ABC50F184927}" type="slidenum">
              <a:rPr kumimoji="1" lang="ja-JP" altLang="en-US" smtClean="0"/>
              <a:t>‹#›</a:t>
            </a:fld>
            <a:endParaRPr kumimoji="1" lang="ja-JP" altLang="en-US"/>
          </a:p>
        </p:txBody>
      </p:sp>
    </p:spTree>
    <p:extLst>
      <p:ext uri="{BB962C8B-B14F-4D97-AF65-F5344CB8AC3E}">
        <p14:creationId xmlns:p14="http://schemas.microsoft.com/office/powerpoint/2010/main" val="95503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tx2">
              <a:lumMod val="20000"/>
              <a:lumOff val="80000"/>
            </a:schemeClr>
          </a:solidFill>
        </p:spPr>
        <p:txBody>
          <a:bodyPr/>
          <a:lstStyle/>
          <a:p>
            <a:r>
              <a:rPr kumimoji="1" lang="ja-JP" altLang="en-US" dirty="0" smtClean="0"/>
              <a:t>ＪＲ鹿島駅について</a:t>
            </a:r>
            <a:endParaRPr kumimoji="1" lang="ja-JP" altLang="en-US" dirty="0"/>
          </a:p>
        </p:txBody>
      </p:sp>
      <p:sp>
        <p:nvSpPr>
          <p:cNvPr id="3" name="サブタイトル 2"/>
          <p:cNvSpPr>
            <a:spLocks noGrp="1"/>
          </p:cNvSpPr>
          <p:nvPr>
            <p:ph type="subTitle" idx="1"/>
          </p:nvPr>
        </p:nvSpPr>
        <p:spPr>
          <a:solidFill>
            <a:schemeClr val="accent5">
              <a:lumMod val="20000"/>
              <a:lumOff val="80000"/>
            </a:schemeClr>
          </a:solidFill>
        </p:spPr>
        <p:txBody>
          <a:bodyPr/>
          <a:lstStyle/>
          <a:p>
            <a:r>
              <a:rPr kumimoji="1" lang="ja-JP" altLang="en-US" dirty="0" smtClean="0"/>
              <a:t>～防犯・治安の観点から「人」を配置すべきでは～</a:t>
            </a:r>
            <a:endParaRPr kumimoji="1" lang="en-US" altLang="ja-JP" dirty="0" smtClean="0"/>
          </a:p>
          <a:p>
            <a:endParaRPr kumimoji="1" lang="ja-JP" altLang="en-US" dirty="0"/>
          </a:p>
        </p:txBody>
      </p:sp>
      <p:sp>
        <p:nvSpPr>
          <p:cNvPr id="7" name="フッター プレースホルダー 6"/>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3378912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3226370"/>
          </a:xfrm>
          <a:solidFill>
            <a:schemeClr val="tx2">
              <a:lumMod val="20000"/>
              <a:lumOff val="80000"/>
            </a:schemeClr>
          </a:solidFill>
        </p:spPr>
        <p:txBody>
          <a:bodyPr>
            <a:noAutofit/>
          </a:bodyPr>
          <a:lstStyle/>
          <a:p>
            <a:pPr algn="l"/>
            <a:r>
              <a:rPr lang="en-US" altLang="ja-JP" sz="3600" dirty="0" smtClean="0"/>
              <a:t/>
            </a:r>
            <a:br>
              <a:rPr lang="en-US" altLang="ja-JP" sz="3600" dirty="0" smtClean="0"/>
            </a:br>
            <a:r>
              <a:rPr lang="ja-JP" altLang="ja-JP" sz="3600" dirty="0" smtClean="0"/>
              <a:t>１</a:t>
            </a:r>
            <a:r>
              <a:rPr lang="ja-JP" altLang="ja-JP" sz="3600" dirty="0"/>
              <a:t>．これまでの経過</a:t>
            </a:r>
            <a:br>
              <a:rPr lang="ja-JP" altLang="ja-JP" sz="3600" dirty="0"/>
            </a:br>
            <a:r>
              <a:rPr lang="ja-JP" altLang="en-US" sz="2800" dirty="0"/>
              <a:t>　</a:t>
            </a:r>
            <a:r>
              <a:rPr lang="ja-JP" altLang="ja-JP" sz="2800" dirty="0" smtClean="0"/>
              <a:t>平成</a:t>
            </a:r>
            <a:r>
              <a:rPr lang="en-US" altLang="ja-JP" sz="2800" dirty="0"/>
              <a:t>28</a:t>
            </a:r>
            <a:r>
              <a:rPr lang="ja-JP" altLang="ja-JP" sz="2800" dirty="0"/>
              <a:t>年６月</a:t>
            </a:r>
            <a:r>
              <a:rPr lang="en-US" altLang="ja-JP" sz="2800" dirty="0"/>
              <a:t>2</a:t>
            </a:r>
            <a:r>
              <a:rPr lang="ja-JP" altLang="ja-JP" sz="2800" dirty="0"/>
              <a:t>日水戸支社営業部企画課及び原ノ町駅長が、南相馬市復興企画部に来庁し、原ノ町駅－小高駅間の運転再開に伴い、鹿島駅員を小高駅に</a:t>
            </a:r>
            <a:r>
              <a:rPr lang="ja-JP" altLang="ja-JP" sz="2800" dirty="0" smtClean="0"/>
              <a:t>配置する</a:t>
            </a:r>
            <a:r>
              <a:rPr lang="ja-JP" altLang="ja-JP" sz="2800" dirty="0"/>
              <a:t>旨の報告があった</a:t>
            </a:r>
            <a:r>
              <a:rPr lang="ja-JP" altLang="ja-JP" sz="2800" dirty="0" smtClean="0"/>
              <a:t>。</a:t>
            </a:r>
            <a:r>
              <a:rPr lang="en-US" altLang="ja-JP" sz="2800" dirty="0" smtClean="0"/>
              <a:t/>
            </a:r>
            <a:br>
              <a:rPr lang="en-US" altLang="ja-JP" sz="2800" dirty="0" smtClean="0"/>
            </a:br>
            <a:r>
              <a:rPr lang="ja-JP" altLang="en-US" sz="2800" dirty="0" smtClean="0"/>
              <a:t>　　　　　　　　　　　　　　</a:t>
            </a:r>
            <a:r>
              <a:rPr lang="en-US" altLang="ja-JP" sz="2800" dirty="0" smtClean="0"/>
              <a:t/>
            </a:r>
            <a:br>
              <a:rPr lang="en-US" altLang="ja-JP" sz="2800" dirty="0" smtClean="0"/>
            </a:br>
            <a:r>
              <a:rPr lang="en-US" altLang="ja-JP" sz="2800" dirty="0" smtClean="0"/>
              <a:t>※</a:t>
            </a:r>
            <a:r>
              <a:rPr lang="ja-JP" altLang="en-US" sz="2800" dirty="0" smtClean="0"/>
              <a:t>ＪＲ職員を配置換え＜鹿島駅配置駅員⇒小高駅へ</a:t>
            </a:r>
            <a:r>
              <a:rPr lang="ja-JP" altLang="ja-JP" sz="2800" dirty="0"/>
              <a:t/>
            </a:r>
            <a:br>
              <a:rPr lang="ja-JP" altLang="ja-JP" sz="2800" dirty="0"/>
            </a:br>
            <a:endParaRPr kumimoji="1" lang="ja-JP" altLang="en-US" sz="2800" dirty="0"/>
          </a:p>
        </p:txBody>
      </p:sp>
      <p:sp>
        <p:nvSpPr>
          <p:cNvPr id="3" name="コンテンツ プレースホルダー 2"/>
          <p:cNvSpPr>
            <a:spLocks noGrp="1"/>
          </p:cNvSpPr>
          <p:nvPr>
            <p:ph idx="1"/>
          </p:nvPr>
        </p:nvSpPr>
        <p:spPr>
          <a:xfrm>
            <a:off x="467544" y="3717032"/>
            <a:ext cx="8229600" cy="2265115"/>
          </a:xfrm>
          <a:solidFill>
            <a:schemeClr val="accent2">
              <a:lumMod val="20000"/>
              <a:lumOff val="80000"/>
            </a:schemeClr>
          </a:solidFill>
        </p:spPr>
        <p:txBody>
          <a:bodyPr>
            <a:normAutofit fontScale="77500" lnSpcReduction="20000"/>
          </a:bodyPr>
          <a:lstStyle/>
          <a:p>
            <a:r>
              <a:rPr lang="ja-JP" altLang="ja-JP" dirty="0" smtClean="0"/>
              <a:t>企画課</a:t>
            </a:r>
            <a:r>
              <a:rPr lang="ja-JP" altLang="en-US" dirty="0" smtClean="0"/>
              <a:t>⇔</a:t>
            </a:r>
            <a:r>
              <a:rPr lang="ja-JP" altLang="ja-JP" dirty="0" smtClean="0"/>
              <a:t>安全性</a:t>
            </a:r>
            <a:r>
              <a:rPr lang="ja-JP" altLang="ja-JP" dirty="0"/>
              <a:t>や事故防止の観点から有人のままに</a:t>
            </a:r>
            <a:r>
              <a:rPr lang="ja-JP" altLang="ja-JP" dirty="0" smtClean="0"/>
              <a:t>してほしい</a:t>
            </a:r>
            <a:r>
              <a:rPr lang="ja-JP" altLang="ja-JP" dirty="0"/>
              <a:t>。</a:t>
            </a:r>
          </a:p>
          <a:p>
            <a:r>
              <a:rPr lang="ja-JP" altLang="en-US" dirty="0" smtClean="0"/>
              <a:t>ＪＲ側⇔</a:t>
            </a:r>
            <a:r>
              <a:rPr lang="ja-JP" altLang="ja-JP" dirty="0" smtClean="0"/>
              <a:t>鹿島駅</a:t>
            </a:r>
            <a:r>
              <a:rPr lang="ja-JP" altLang="ja-JP" dirty="0"/>
              <a:t>以上の利用者数や規模でも無人化している状況である。</a:t>
            </a:r>
          </a:p>
          <a:p>
            <a:pPr marL="0" indent="0">
              <a:buNone/>
            </a:pPr>
            <a:r>
              <a:rPr lang="ja-JP" altLang="en-US" dirty="0" smtClean="0"/>
              <a:t>　　</a:t>
            </a:r>
            <a:r>
              <a:rPr lang="ja-JP" altLang="ja-JP" dirty="0" smtClean="0"/>
              <a:t>なお</a:t>
            </a:r>
            <a:r>
              <a:rPr lang="ja-JP" altLang="ja-JP" dirty="0"/>
              <a:t>、小高駅は始発・終着の駅であるため、駅員</a:t>
            </a:r>
            <a:r>
              <a:rPr lang="ja-JP" altLang="ja-JP" dirty="0" smtClean="0"/>
              <a:t>が</a:t>
            </a:r>
            <a:endParaRPr lang="en-US" altLang="ja-JP" dirty="0" smtClean="0"/>
          </a:p>
          <a:p>
            <a:pPr marL="0" indent="0">
              <a:buNone/>
            </a:pPr>
            <a:r>
              <a:rPr lang="ja-JP" altLang="en-US" dirty="0" smtClean="0"/>
              <a:t>　　</a:t>
            </a:r>
            <a:r>
              <a:rPr lang="ja-JP" altLang="ja-JP" dirty="0" smtClean="0"/>
              <a:t>必要</a:t>
            </a:r>
            <a:r>
              <a:rPr lang="ja-JP" altLang="ja-JP" dirty="0"/>
              <a:t>。</a:t>
            </a:r>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dirty="0" smtClean="0"/>
              <a:t>１</a:t>
            </a:r>
            <a:endParaRPr kumimoji="1" lang="ja-JP" altLang="en-US" dirty="0"/>
          </a:p>
        </p:txBody>
      </p:sp>
      <p:sp>
        <p:nvSpPr>
          <p:cNvPr id="5" name="下矢印 4"/>
          <p:cNvSpPr/>
          <p:nvPr/>
        </p:nvSpPr>
        <p:spPr>
          <a:xfrm>
            <a:off x="3671900" y="2708920"/>
            <a:ext cx="147616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U ターン矢印 7"/>
          <p:cNvSpPr/>
          <p:nvPr/>
        </p:nvSpPr>
        <p:spPr>
          <a:xfrm>
            <a:off x="5940152" y="2564904"/>
            <a:ext cx="1368152" cy="504056"/>
          </a:xfrm>
          <a:prstGeom prst="uturnArrow">
            <a:avLst>
              <a:gd name="adj1" fmla="val 25000"/>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863047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1944216"/>
          </a:xfrm>
          <a:solidFill>
            <a:schemeClr val="accent2">
              <a:lumMod val="20000"/>
              <a:lumOff val="80000"/>
            </a:schemeClr>
          </a:solidFill>
        </p:spPr>
        <p:txBody>
          <a:bodyPr>
            <a:normAutofit fontScale="90000"/>
          </a:bodyPr>
          <a:lstStyle/>
          <a:p>
            <a:pPr algn="l"/>
            <a:r>
              <a:rPr lang="ja-JP" altLang="en-US" sz="3200" dirty="0" smtClean="0"/>
              <a:t>このことを受け</a:t>
            </a:r>
            <a:r>
              <a:rPr lang="en-US" altLang="ja-JP" sz="3200" dirty="0" smtClean="0"/>
              <a:t/>
            </a:r>
            <a:br>
              <a:rPr lang="en-US" altLang="ja-JP" sz="3200" dirty="0" smtClean="0"/>
            </a:br>
            <a:r>
              <a:rPr lang="ja-JP" altLang="en-US" sz="3200" dirty="0"/>
              <a:t>　</a:t>
            </a:r>
            <a:r>
              <a:rPr lang="ja-JP" altLang="ja-JP" sz="3200" dirty="0" smtClean="0"/>
              <a:t>平成</a:t>
            </a:r>
            <a:r>
              <a:rPr lang="en-US" altLang="ja-JP" sz="3200" dirty="0"/>
              <a:t>28</a:t>
            </a:r>
            <a:r>
              <a:rPr lang="ja-JP" altLang="ja-JP" sz="3200" dirty="0"/>
              <a:t>年</a:t>
            </a:r>
            <a:r>
              <a:rPr lang="en-US" altLang="ja-JP" sz="3200" dirty="0"/>
              <a:t>6</a:t>
            </a:r>
            <a:r>
              <a:rPr lang="ja-JP" altLang="ja-JP" sz="3200" dirty="0"/>
              <a:t>月</a:t>
            </a:r>
            <a:r>
              <a:rPr lang="en-US" altLang="ja-JP" sz="3200" dirty="0"/>
              <a:t>9</a:t>
            </a:r>
            <a:r>
              <a:rPr lang="ja-JP" altLang="ja-JP" sz="3200" dirty="0" smtClean="0"/>
              <a:t>日</a:t>
            </a:r>
            <a:r>
              <a:rPr lang="ja-JP" altLang="en-US" sz="3200" dirty="0" smtClean="0"/>
              <a:t>に</a:t>
            </a:r>
            <a:r>
              <a:rPr lang="ja-JP" altLang="ja-JP" sz="3200" dirty="0" smtClean="0"/>
              <a:t>原町</a:t>
            </a:r>
            <a:r>
              <a:rPr lang="ja-JP" altLang="ja-JP" sz="3200" dirty="0"/>
              <a:t>駅長と鹿島区地域振興課で今後の</a:t>
            </a:r>
            <a:r>
              <a:rPr lang="ja-JP" altLang="ja-JP" sz="3200" dirty="0" smtClean="0"/>
              <a:t>スケジュール</a:t>
            </a:r>
            <a:r>
              <a:rPr lang="ja-JP" altLang="en-US" sz="3200" dirty="0" smtClean="0"/>
              <a:t>や</a:t>
            </a:r>
            <a:r>
              <a:rPr lang="ja-JP" altLang="ja-JP" sz="3200" dirty="0" smtClean="0"/>
              <a:t>鹿島駅</a:t>
            </a:r>
            <a:r>
              <a:rPr lang="ja-JP" altLang="ja-JP" sz="3200" dirty="0"/>
              <a:t>の無人化</a:t>
            </a:r>
            <a:r>
              <a:rPr lang="ja-JP" altLang="ja-JP" sz="3200" dirty="0" smtClean="0"/>
              <a:t>解消</a:t>
            </a:r>
            <a:r>
              <a:rPr lang="ja-JP" altLang="en-US" sz="3200" dirty="0" smtClean="0"/>
              <a:t>の条件など</a:t>
            </a:r>
            <a:r>
              <a:rPr lang="ja-JP" altLang="ja-JP" sz="3200" dirty="0" smtClean="0"/>
              <a:t>について</a:t>
            </a:r>
            <a:r>
              <a:rPr lang="ja-JP" altLang="en-US" sz="3200" dirty="0" smtClean="0"/>
              <a:t>協議</a:t>
            </a:r>
            <a:r>
              <a:rPr lang="ja-JP" altLang="ja-JP" sz="3200" dirty="0" smtClean="0"/>
              <a:t>を</a:t>
            </a:r>
            <a:r>
              <a:rPr lang="ja-JP" altLang="ja-JP" sz="3200" dirty="0"/>
              <a:t>行った。</a:t>
            </a:r>
            <a:endParaRPr kumimoji="1" lang="ja-JP" altLang="en-US" sz="3200" dirty="0"/>
          </a:p>
        </p:txBody>
      </p:sp>
      <p:sp>
        <p:nvSpPr>
          <p:cNvPr id="3" name="コンテンツ プレースホルダー 2"/>
          <p:cNvSpPr>
            <a:spLocks noGrp="1"/>
          </p:cNvSpPr>
          <p:nvPr>
            <p:ph idx="1"/>
          </p:nvPr>
        </p:nvSpPr>
        <p:spPr>
          <a:xfrm>
            <a:off x="457200" y="2420888"/>
            <a:ext cx="8507288" cy="3816424"/>
          </a:xfrm>
          <a:blipFill>
            <a:blip r:embed="rId2"/>
            <a:tile tx="0" ty="0" sx="100000" sy="100000" flip="none" algn="tl"/>
          </a:blipFill>
        </p:spPr>
        <p:txBody>
          <a:bodyPr>
            <a:normAutofit fontScale="40000" lnSpcReduction="20000"/>
          </a:bodyPr>
          <a:lstStyle/>
          <a:p>
            <a:pPr marL="0" indent="0">
              <a:buNone/>
            </a:pPr>
            <a:endParaRPr lang="en-US" altLang="ja-JP" sz="3800" b="1" dirty="0" smtClean="0"/>
          </a:p>
          <a:p>
            <a:pPr marL="0" indent="0">
              <a:buNone/>
            </a:pPr>
            <a:r>
              <a:rPr lang="ja-JP" altLang="en-US" sz="3800" b="1" dirty="0" smtClean="0"/>
              <a:t>①</a:t>
            </a:r>
            <a:r>
              <a:rPr lang="ja-JP" altLang="ja-JP" sz="3800" b="1" dirty="0" smtClean="0"/>
              <a:t>鹿島駅</a:t>
            </a:r>
            <a:r>
              <a:rPr lang="ja-JP" altLang="ja-JP" sz="3800" b="1" dirty="0"/>
              <a:t>無人化については決定</a:t>
            </a:r>
            <a:r>
              <a:rPr lang="ja-JP" altLang="ja-JP" sz="3800" b="1" dirty="0" smtClean="0"/>
              <a:t>か</a:t>
            </a:r>
            <a:r>
              <a:rPr lang="ja-JP" altLang="en-US" sz="3800" b="1" dirty="0" smtClean="0"/>
              <a:t>？　</a:t>
            </a:r>
            <a:endParaRPr lang="en-US" altLang="ja-JP" sz="3800" b="1" dirty="0" smtClean="0"/>
          </a:p>
          <a:p>
            <a:pPr marL="0" indent="0">
              <a:buNone/>
            </a:pPr>
            <a:r>
              <a:rPr lang="en-US" altLang="ja-JP" sz="3800" b="1" dirty="0" smtClean="0"/>
              <a:t>※</a:t>
            </a:r>
            <a:r>
              <a:rPr lang="ja-JP" altLang="en-US" sz="3800" b="1" dirty="0" smtClean="0"/>
              <a:t>原町駅長⇔</a:t>
            </a:r>
            <a:r>
              <a:rPr lang="ja-JP" altLang="ja-JP" sz="3800" b="1" dirty="0" smtClean="0"/>
              <a:t>会社</a:t>
            </a:r>
            <a:r>
              <a:rPr lang="ja-JP" altLang="ja-JP" sz="3800" b="1" dirty="0"/>
              <a:t>として決定している</a:t>
            </a:r>
            <a:r>
              <a:rPr lang="ja-JP" altLang="ja-JP" sz="3800" b="1" dirty="0" smtClean="0"/>
              <a:t>。</a:t>
            </a:r>
            <a:endParaRPr lang="en-US" altLang="ja-JP" sz="3800" b="1" dirty="0" smtClean="0"/>
          </a:p>
          <a:p>
            <a:pPr marL="0" indent="0">
              <a:buNone/>
            </a:pPr>
            <a:endParaRPr lang="ja-JP" altLang="ja-JP" sz="3800" b="1" dirty="0"/>
          </a:p>
          <a:p>
            <a:pPr marL="0" indent="0">
              <a:buNone/>
            </a:pPr>
            <a:r>
              <a:rPr lang="ja-JP" altLang="en-US" sz="3800" b="1" dirty="0" smtClean="0"/>
              <a:t>②</a:t>
            </a:r>
            <a:r>
              <a:rPr lang="ja-JP" altLang="ja-JP" sz="3800" b="1" dirty="0" smtClean="0"/>
              <a:t>鹿島駅</a:t>
            </a:r>
            <a:r>
              <a:rPr lang="ja-JP" altLang="ja-JP" sz="3800" b="1" dirty="0"/>
              <a:t>の無人化について、今後の</a:t>
            </a:r>
            <a:r>
              <a:rPr lang="ja-JP" altLang="ja-JP" sz="3800" b="1" dirty="0" smtClean="0"/>
              <a:t>スケジュール</a:t>
            </a:r>
            <a:r>
              <a:rPr lang="ja-JP" altLang="en-US" sz="3800" b="1" dirty="0" smtClean="0"/>
              <a:t>は？</a:t>
            </a:r>
            <a:endParaRPr lang="en-US" altLang="ja-JP" sz="3800" b="1" dirty="0" smtClean="0"/>
          </a:p>
          <a:p>
            <a:pPr marL="0" indent="0">
              <a:buNone/>
            </a:pPr>
            <a:r>
              <a:rPr lang="en-US" altLang="ja-JP" sz="3800" b="1" dirty="0" smtClean="0"/>
              <a:t>※</a:t>
            </a:r>
            <a:r>
              <a:rPr lang="ja-JP" altLang="en-US" sz="3800" b="1" dirty="0" smtClean="0"/>
              <a:t>原町駅長⇔</a:t>
            </a:r>
            <a:r>
              <a:rPr lang="ja-JP" altLang="ja-JP" sz="3800" b="1" dirty="0" smtClean="0"/>
              <a:t>小高区</a:t>
            </a:r>
            <a:r>
              <a:rPr lang="ja-JP" altLang="ja-JP" sz="3800" b="1" dirty="0"/>
              <a:t>が避難解除となる</a:t>
            </a:r>
            <a:r>
              <a:rPr lang="en-US" altLang="ja-JP" sz="3800" b="1" dirty="0"/>
              <a:t>7</a:t>
            </a:r>
            <a:r>
              <a:rPr lang="ja-JP" altLang="ja-JP" sz="3800" b="1" dirty="0"/>
              <a:t>月</a:t>
            </a:r>
            <a:r>
              <a:rPr lang="en-US" altLang="ja-JP" sz="3800" b="1" dirty="0"/>
              <a:t>12</a:t>
            </a:r>
            <a:r>
              <a:rPr lang="ja-JP" altLang="ja-JP" sz="3800" b="1" dirty="0"/>
              <a:t>日から、無人化となる</a:t>
            </a:r>
            <a:r>
              <a:rPr lang="ja-JP" altLang="ja-JP" sz="3800" b="1" dirty="0" smtClean="0"/>
              <a:t>。</a:t>
            </a:r>
            <a:endParaRPr lang="en-US" altLang="ja-JP" sz="3800" b="1" dirty="0" smtClean="0"/>
          </a:p>
          <a:p>
            <a:pPr marL="0" indent="0">
              <a:buNone/>
            </a:pPr>
            <a:r>
              <a:rPr lang="ja-JP" altLang="en-US" sz="3800" b="1" dirty="0"/>
              <a:t>　</a:t>
            </a:r>
            <a:r>
              <a:rPr lang="ja-JP" altLang="en-US" sz="3800" b="1" dirty="0" smtClean="0"/>
              <a:t>　</a:t>
            </a:r>
            <a:r>
              <a:rPr lang="ja-JP" altLang="ja-JP" sz="3800" b="1" dirty="0" smtClean="0"/>
              <a:t>鹿島駅</a:t>
            </a:r>
            <a:r>
              <a:rPr lang="ja-JP" altLang="ja-JP" sz="3800" b="1" dirty="0"/>
              <a:t>は残念ながら、利用者数の観点から「無人」の対象になっている</a:t>
            </a:r>
            <a:r>
              <a:rPr lang="ja-JP" altLang="ja-JP" sz="3800" b="1" dirty="0" smtClean="0"/>
              <a:t>。</a:t>
            </a:r>
            <a:endParaRPr lang="en-US" altLang="ja-JP" sz="3800" b="1" dirty="0" smtClean="0"/>
          </a:p>
          <a:p>
            <a:pPr marL="0" indent="0">
              <a:buNone/>
            </a:pPr>
            <a:r>
              <a:rPr lang="ja-JP" altLang="ja-JP" sz="3800" b="1" dirty="0"/>
              <a:t>　　</a:t>
            </a:r>
            <a:r>
              <a:rPr lang="en-US" altLang="ja-JP" sz="3800" b="1" dirty="0"/>
              <a:t>JR</a:t>
            </a:r>
            <a:r>
              <a:rPr lang="ja-JP" altLang="ja-JP" sz="3800" b="1" dirty="0"/>
              <a:t>社としては、防犯や治安の関係から「駅員」を配置して対応したいが</a:t>
            </a:r>
            <a:r>
              <a:rPr lang="ja-JP" altLang="ja-JP" sz="3800" b="1" dirty="0" smtClean="0"/>
              <a:t>、</a:t>
            </a:r>
            <a:endParaRPr lang="en-US" altLang="ja-JP" sz="3800" b="1" dirty="0" smtClean="0"/>
          </a:p>
          <a:p>
            <a:pPr marL="0" indent="0">
              <a:buNone/>
            </a:pPr>
            <a:r>
              <a:rPr lang="ja-JP" altLang="en-US" sz="3800" b="1" dirty="0"/>
              <a:t>　</a:t>
            </a:r>
            <a:r>
              <a:rPr lang="ja-JP" altLang="en-US" sz="3800" b="1" dirty="0" smtClean="0"/>
              <a:t>　</a:t>
            </a:r>
            <a:r>
              <a:rPr lang="ja-JP" altLang="ja-JP" sz="3800" b="1" dirty="0" smtClean="0"/>
              <a:t>「委託</a:t>
            </a:r>
            <a:r>
              <a:rPr lang="ja-JP" altLang="ja-JP" sz="3800" b="1" dirty="0"/>
              <a:t>」の選択肢しかない状況にある。</a:t>
            </a:r>
          </a:p>
          <a:p>
            <a:pPr marL="0" indent="0">
              <a:buNone/>
            </a:pPr>
            <a:r>
              <a:rPr lang="ja-JP" altLang="en-US" sz="3800" b="1" dirty="0" smtClean="0"/>
              <a:t>　　・</a:t>
            </a:r>
            <a:r>
              <a:rPr lang="ja-JP" altLang="ja-JP" sz="3800" b="1" dirty="0" smtClean="0"/>
              <a:t>切符</a:t>
            </a:r>
            <a:r>
              <a:rPr lang="ja-JP" altLang="ja-JP" sz="3800" b="1" dirty="0"/>
              <a:t>の販売をしていただければ、無償で駅舎を貸与できる。</a:t>
            </a:r>
          </a:p>
          <a:p>
            <a:pPr marL="0" indent="0">
              <a:buNone/>
            </a:pPr>
            <a:r>
              <a:rPr lang="ja-JP" altLang="en-US" sz="3800" b="1" dirty="0" smtClean="0"/>
              <a:t>　　・</a:t>
            </a:r>
            <a:r>
              <a:rPr lang="ja-JP" altLang="ja-JP" sz="3800" b="1" dirty="0" smtClean="0"/>
              <a:t>駅</a:t>
            </a:r>
            <a:r>
              <a:rPr lang="ja-JP" altLang="ja-JP" sz="3800" b="1" dirty="0"/>
              <a:t>の清掃（駅舎・トイレ・ホーム等）は、月</a:t>
            </a:r>
            <a:r>
              <a:rPr lang="en-US" altLang="ja-JP" sz="3800" b="1" dirty="0"/>
              <a:t>2</a:t>
            </a:r>
            <a:r>
              <a:rPr lang="ja-JP" altLang="ja-JP" sz="3800" b="1" dirty="0"/>
              <a:t>万円程度支払う。</a:t>
            </a:r>
          </a:p>
          <a:p>
            <a:pPr marL="0" indent="0">
              <a:buNone/>
            </a:pPr>
            <a:r>
              <a:rPr lang="ja-JP" altLang="en-US" sz="3800" b="1" dirty="0" smtClean="0"/>
              <a:t>　　・</a:t>
            </a:r>
            <a:r>
              <a:rPr lang="ja-JP" altLang="ja-JP" sz="3800" b="1" dirty="0" smtClean="0"/>
              <a:t>委託</a:t>
            </a:r>
            <a:r>
              <a:rPr lang="ja-JP" altLang="ja-JP" sz="3800" b="1" dirty="0"/>
              <a:t>団体は特に制限はなく、団体が</a:t>
            </a:r>
            <a:r>
              <a:rPr lang="ja-JP" altLang="ja-JP" sz="3800" b="1" dirty="0" smtClean="0"/>
              <a:t>見つからなければ</a:t>
            </a:r>
            <a:endParaRPr lang="en-US" altLang="ja-JP" sz="3800" b="1" dirty="0" smtClean="0"/>
          </a:p>
          <a:p>
            <a:pPr marL="0" indent="0">
              <a:buNone/>
            </a:pPr>
            <a:r>
              <a:rPr lang="ja-JP" altLang="en-US" sz="3800" b="1" dirty="0"/>
              <a:t>　</a:t>
            </a:r>
            <a:r>
              <a:rPr lang="ja-JP" altLang="en-US" sz="3800" b="1" dirty="0" smtClean="0"/>
              <a:t>　　</a:t>
            </a:r>
            <a:r>
              <a:rPr lang="ja-JP" altLang="ja-JP" sz="3800" b="1" dirty="0" smtClean="0"/>
              <a:t>近隣</a:t>
            </a:r>
            <a:r>
              <a:rPr lang="ja-JP" altLang="ja-JP" sz="3800" b="1" dirty="0"/>
              <a:t>住民の方に清掃のみの委託を考えている</a:t>
            </a:r>
            <a:r>
              <a:rPr lang="ja-JP" altLang="ja-JP" sz="3800" b="1" dirty="0" smtClean="0"/>
              <a:t>。</a:t>
            </a:r>
            <a:endParaRPr lang="en-US" altLang="ja-JP" sz="3800" b="1" dirty="0" smtClean="0"/>
          </a:p>
          <a:p>
            <a:pPr marL="0" indent="0">
              <a:buNone/>
            </a:pPr>
            <a:endParaRPr lang="en-US" altLang="ja-JP" sz="3800" b="1" dirty="0" smtClean="0"/>
          </a:p>
          <a:p>
            <a:pPr marL="0" indent="0">
              <a:buNone/>
            </a:pPr>
            <a:r>
              <a:rPr lang="ja-JP" altLang="en-US" sz="3800" b="1" dirty="0" smtClean="0"/>
              <a:t>③</a:t>
            </a:r>
            <a:r>
              <a:rPr lang="ja-JP" altLang="ja-JP" sz="3800" b="1" dirty="0" smtClean="0"/>
              <a:t>無人化</a:t>
            </a:r>
            <a:r>
              <a:rPr lang="ja-JP" altLang="ja-JP" sz="3800" b="1" dirty="0"/>
              <a:t>を防ぐにはどの程度、利用客が</a:t>
            </a:r>
            <a:r>
              <a:rPr lang="ja-JP" altLang="ja-JP" sz="3800" b="1" dirty="0" smtClean="0"/>
              <a:t>必要か</a:t>
            </a:r>
            <a:r>
              <a:rPr lang="ja-JP" altLang="en-US" sz="3800" b="1" dirty="0" smtClean="0"/>
              <a:t>？</a:t>
            </a:r>
            <a:r>
              <a:rPr lang="en-US" altLang="ja-JP" sz="3800" b="1" dirty="0"/>
              <a:t/>
            </a:r>
            <a:br>
              <a:rPr lang="en-US" altLang="ja-JP" sz="3800" b="1" dirty="0"/>
            </a:br>
            <a:r>
              <a:rPr lang="ja-JP" altLang="en-US" sz="3800" b="1" dirty="0"/>
              <a:t>原町駅長⇔</a:t>
            </a:r>
            <a:r>
              <a:rPr lang="en-US" altLang="ja-JP" sz="3800" b="1" dirty="0"/>
              <a:t>1</a:t>
            </a:r>
            <a:r>
              <a:rPr lang="ja-JP" altLang="ja-JP" sz="3800" b="1" dirty="0"/>
              <a:t>日約</a:t>
            </a:r>
            <a:r>
              <a:rPr lang="en-US" altLang="ja-JP" sz="3800" b="1" dirty="0"/>
              <a:t>1,000</a:t>
            </a:r>
            <a:r>
              <a:rPr lang="ja-JP" altLang="ja-JP" sz="3800" b="1" dirty="0"/>
              <a:t>人程度の利用者が必要で</a:t>
            </a:r>
            <a:r>
              <a:rPr lang="ja-JP" altLang="en-US" sz="3800" b="1" dirty="0"/>
              <a:t>ある</a:t>
            </a:r>
            <a:r>
              <a:rPr lang="ja-JP" altLang="ja-JP" sz="3800" b="1" dirty="0"/>
              <a:t>。できるだけ電車を利用していただきたい。</a:t>
            </a:r>
            <a:r>
              <a:rPr lang="ja-JP" altLang="ja-JP" b="1" dirty="0"/>
              <a:t/>
            </a:r>
            <a:br>
              <a:rPr lang="ja-JP" altLang="ja-JP" b="1" dirty="0"/>
            </a:br>
            <a:endParaRPr lang="ja-JP" altLang="ja-JP" b="1" dirty="0"/>
          </a:p>
          <a:p>
            <a:pPr marL="0" indent="0">
              <a:buNone/>
            </a:pPr>
            <a:endParaRPr lang="ja-JP" altLang="ja-JP" dirty="0"/>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lang="ja-JP" altLang="en-US" dirty="0"/>
              <a:t>２</a:t>
            </a:r>
            <a:endParaRPr kumimoji="1" lang="ja-JP" altLang="en-US" dirty="0"/>
          </a:p>
        </p:txBody>
      </p:sp>
    </p:spTree>
    <p:extLst>
      <p:ext uri="{BB962C8B-B14F-4D97-AF65-F5344CB8AC3E}">
        <p14:creationId xmlns:p14="http://schemas.microsoft.com/office/powerpoint/2010/main" val="96402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fontScale="90000"/>
          </a:bodyPr>
          <a:lstStyle/>
          <a:p>
            <a:pPr algn="l"/>
            <a:r>
              <a:rPr lang="en-US" altLang="ja-JP" sz="3200" dirty="0" smtClean="0"/>
              <a:t/>
            </a:r>
            <a:br>
              <a:rPr lang="en-US" altLang="ja-JP" sz="3200" dirty="0" smtClean="0"/>
            </a:br>
            <a:r>
              <a:rPr lang="en-US" altLang="ja-JP" sz="3200" dirty="0"/>
              <a:t/>
            </a:r>
            <a:br>
              <a:rPr lang="en-US" altLang="ja-JP" sz="3200" dirty="0"/>
            </a:br>
            <a:r>
              <a:rPr lang="ja-JP" altLang="en-US" sz="3200" dirty="0" smtClean="0"/>
              <a:t>鹿島区内の動きとして</a:t>
            </a:r>
            <a:r>
              <a:rPr lang="en-US" altLang="ja-JP" sz="3200" dirty="0" smtClean="0"/>
              <a:t/>
            </a:r>
            <a:br>
              <a:rPr lang="en-US" altLang="ja-JP" sz="3200" dirty="0" smtClean="0"/>
            </a:br>
            <a:r>
              <a:rPr lang="en-US" altLang="ja-JP" sz="3200" dirty="0" smtClean="0"/>
              <a:t/>
            </a:r>
            <a:br>
              <a:rPr lang="en-US" altLang="ja-JP" sz="3200" dirty="0" smtClean="0"/>
            </a:br>
            <a:endParaRPr kumimoji="1" lang="ja-JP" altLang="en-US" sz="3200" dirty="0"/>
          </a:p>
        </p:txBody>
      </p:sp>
      <p:sp>
        <p:nvSpPr>
          <p:cNvPr id="3" name="コンテンツ プレースホルダー 2"/>
          <p:cNvSpPr>
            <a:spLocks noGrp="1"/>
          </p:cNvSpPr>
          <p:nvPr>
            <p:ph idx="1"/>
          </p:nvPr>
        </p:nvSpPr>
        <p:spPr>
          <a:xfrm>
            <a:off x="395536" y="908720"/>
            <a:ext cx="8229600" cy="540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p:spPr>
        <p:txBody>
          <a:bodyPr>
            <a:normAutofit/>
          </a:bodyPr>
          <a:lstStyle/>
          <a:p>
            <a:pPr marL="0" indent="0">
              <a:buNone/>
            </a:pPr>
            <a:r>
              <a:rPr lang="ja-JP" altLang="en-US" dirty="0" smtClean="0"/>
              <a:t>　</a:t>
            </a:r>
            <a:r>
              <a:rPr lang="ja-JP" altLang="ja-JP" sz="2400" dirty="0" smtClean="0"/>
              <a:t>平成</a:t>
            </a:r>
            <a:r>
              <a:rPr lang="en-US" altLang="ja-JP" sz="2400" dirty="0"/>
              <a:t>28</a:t>
            </a:r>
            <a:r>
              <a:rPr lang="ja-JP" altLang="ja-JP" sz="2400" dirty="0"/>
              <a:t>年</a:t>
            </a:r>
            <a:r>
              <a:rPr lang="en-US" altLang="ja-JP" sz="2400" dirty="0"/>
              <a:t>6</a:t>
            </a:r>
            <a:r>
              <a:rPr lang="ja-JP" altLang="ja-JP" sz="2400" dirty="0"/>
              <a:t>月</a:t>
            </a:r>
            <a:r>
              <a:rPr lang="en-US" altLang="ja-JP" sz="2400" dirty="0"/>
              <a:t>7</a:t>
            </a:r>
            <a:r>
              <a:rPr lang="ja-JP" altLang="ja-JP" sz="2400" dirty="0"/>
              <a:t>日及び</a:t>
            </a:r>
            <a:r>
              <a:rPr lang="en-US" altLang="ja-JP" sz="2400" dirty="0"/>
              <a:t>13</a:t>
            </a:r>
            <a:r>
              <a:rPr lang="ja-JP" altLang="ja-JP" sz="2400" dirty="0" smtClean="0"/>
              <a:t>日</a:t>
            </a:r>
            <a:r>
              <a:rPr lang="ja-JP" altLang="en-US" sz="2400" dirty="0" smtClean="0"/>
              <a:t>に</a:t>
            </a:r>
            <a:r>
              <a:rPr lang="ja-JP" altLang="ja-JP" sz="2400" dirty="0" smtClean="0"/>
              <a:t>鹿島</a:t>
            </a:r>
            <a:r>
              <a:rPr lang="ja-JP" altLang="ja-JP" sz="2400" dirty="0"/>
              <a:t>駅舎等利活用推進委員会（鹿島商工会、かしま観光協会）が市に来庁し鹿島駅利活用計画を策定している旨の話があった。</a:t>
            </a:r>
          </a:p>
          <a:p>
            <a:pPr marL="0" indent="0">
              <a:buNone/>
            </a:pPr>
            <a:r>
              <a:rPr lang="en-US" altLang="ja-JP" sz="2400" i="1" dirty="0" smtClean="0"/>
              <a:t>※</a:t>
            </a:r>
            <a:r>
              <a:rPr lang="ja-JP" altLang="ja-JP" sz="2400" i="1" dirty="0" smtClean="0"/>
              <a:t>かしま</a:t>
            </a:r>
            <a:r>
              <a:rPr lang="ja-JP" altLang="ja-JP" sz="2400" i="1" dirty="0"/>
              <a:t>観光協会としては、鹿島駅舎若しくは鹿島駅南駐車場（市有地）の利活用を考えている</a:t>
            </a:r>
            <a:r>
              <a:rPr lang="ja-JP" altLang="ja-JP" sz="2400" i="1" dirty="0" smtClean="0"/>
              <a:t>。</a:t>
            </a:r>
            <a:r>
              <a:rPr lang="ja-JP" altLang="ja-JP" sz="2400" i="1" u="sng" dirty="0"/>
              <a:t>ただし、観光協会の事務所を鹿島駅に設置したとしても</a:t>
            </a:r>
            <a:r>
              <a:rPr lang="ja-JP" altLang="ja-JP" sz="2400" i="1" u="sng" dirty="0" smtClean="0"/>
              <a:t>、</a:t>
            </a:r>
            <a:r>
              <a:rPr lang="ja-JP" altLang="en-US" sz="2400" i="1" u="sng" dirty="0" smtClean="0"/>
              <a:t>現在のところ</a:t>
            </a:r>
            <a:r>
              <a:rPr lang="ja-JP" altLang="ja-JP" sz="2400" i="1" u="sng" dirty="0" smtClean="0"/>
              <a:t>切符</a:t>
            </a:r>
            <a:r>
              <a:rPr lang="ja-JP" altLang="ja-JP" sz="2400" i="1" u="sng" dirty="0"/>
              <a:t>等の販売や駅の清掃</a:t>
            </a:r>
            <a:r>
              <a:rPr lang="ja-JP" altLang="ja-JP" sz="2400" i="1" u="sng" dirty="0" smtClean="0"/>
              <a:t>は</a:t>
            </a:r>
            <a:r>
              <a:rPr lang="ja-JP" altLang="en-US" sz="2400" i="1" u="sng" dirty="0" smtClean="0"/>
              <a:t>人員の関係</a:t>
            </a:r>
            <a:endParaRPr lang="en-US" altLang="ja-JP" sz="2400" i="1" u="sng" dirty="0" smtClean="0"/>
          </a:p>
          <a:p>
            <a:pPr marL="0" indent="0">
              <a:buNone/>
            </a:pPr>
            <a:r>
              <a:rPr lang="ja-JP" altLang="en-US" sz="2400" i="1" u="sng" dirty="0"/>
              <a:t>から</a:t>
            </a:r>
            <a:r>
              <a:rPr lang="ja-JP" altLang="ja-JP" sz="2400" i="1" u="sng" dirty="0" smtClean="0"/>
              <a:t>考えて</a:t>
            </a:r>
            <a:r>
              <a:rPr lang="ja-JP" altLang="ja-JP" sz="2400" i="1" u="sng" dirty="0"/>
              <a:t>いない。</a:t>
            </a:r>
          </a:p>
          <a:p>
            <a:pPr marL="0" indent="0">
              <a:buNone/>
            </a:pPr>
            <a:endParaRPr lang="ja-JP" altLang="ja-JP" i="1" dirty="0"/>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dirty="0" smtClean="0"/>
              <a:t>３</a:t>
            </a:r>
            <a:endParaRPr kumimoji="1" lang="ja-JP" altLang="en-US"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3356992"/>
            <a:ext cx="5328592" cy="2952328"/>
          </a:xfrm>
          <a:prstGeom prst="rect">
            <a:avLst/>
          </a:prstGeom>
        </p:spPr>
      </p:pic>
      <p:sp>
        <p:nvSpPr>
          <p:cNvPr id="7" name="下矢印 6"/>
          <p:cNvSpPr/>
          <p:nvPr/>
        </p:nvSpPr>
        <p:spPr>
          <a:xfrm>
            <a:off x="3923928" y="764704"/>
            <a:ext cx="108012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26035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60648"/>
            <a:ext cx="8517632" cy="1440160"/>
          </a:xfrm>
          <a:solidFill>
            <a:schemeClr val="accent1">
              <a:lumMod val="20000"/>
              <a:lumOff val="80000"/>
            </a:schemeClr>
          </a:solidFill>
        </p:spPr>
        <p:txBody>
          <a:bodyPr>
            <a:noAutofit/>
          </a:bodyPr>
          <a:lstStyle/>
          <a:p>
            <a:pPr algn="l"/>
            <a:r>
              <a:rPr lang="en-US" altLang="ja-JP" sz="2800" dirty="0" smtClean="0"/>
              <a:t/>
            </a:r>
            <a:br>
              <a:rPr lang="en-US" altLang="ja-JP" sz="2800" dirty="0" smtClean="0"/>
            </a:br>
            <a:r>
              <a:rPr lang="ja-JP" altLang="ja-JP" sz="2400" b="1" i="1" dirty="0" smtClean="0"/>
              <a:t>今後</a:t>
            </a:r>
            <a:r>
              <a:rPr lang="ja-JP" altLang="ja-JP" sz="2400" b="1" i="1" dirty="0"/>
              <a:t>の</a:t>
            </a:r>
            <a:r>
              <a:rPr lang="ja-JP" altLang="ja-JP" sz="2400" b="1" i="1" dirty="0" smtClean="0"/>
              <a:t>対応</a:t>
            </a:r>
            <a:r>
              <a:rPr lang="ja-JP" altLang="en-US" sz="2400" b="1" i="1" dirty="0" smtClean="0"/>
              <a:t>として</a:t>
            </a:r>
            <a:r>
              <a:rPr lang="ja-JP" altLang="ja-JP" sz="2400" b="1" i="1" dirty="0"/>
              <a:t/>
            </a:r>
            <a:br>
              <a:rPr lang="ja-JP" altLang="ja-JP" sz="2400" b="1" i="1" dirty="0"/>
            </a:br>
            <a:r>
              <a:rPr lang="ja-JP" altLang="ja-JP" sz="2400" b="1" i="1" dirty="0"/>
              <a:t>　</a:t>
            </a:r>
            <a:r>
              <a:rPr lang="ja-JP" altLang="ja-JP" sz="2400" b="1" i="1" dirty="0" smtClean="0"/>
              <a:t>鹿島区</a:t>
            </a:r>
            <a:r>
              <a:rPr lang="ja-JP" altLang="ja-JP" sz="2400" b="1" i="1" dirty="0"/>
              <a:t>としても</a:t>
            </a:r>
            <a:r>
              <a:rPr lang="ja-JP" altLang="ja-JP" sz="2400" b="1" i="1" dirty="0" smtClean="0"/>
              <a:t>鹿島駅</a:t>
            </a:r>
            <a:r>
              <a:rPr lang="ja-JP" altLang="en-US" sz="2400" b="1" i="1" dirty="0" smtClean="0"/>
              <a:t>が</a:t>
            </a:r>
            <a:r>
              <a:rPr lang="ja-JP" altLang="ja-JP" sz="2400" b="1" i="1" dirty="0" smtClean="0"/>
              <a:t>無人</a:t>
            </a:r>
            <a:r>
              <a:rPr lang="ja-JP" altLang="en-US" sz="2400" b="1" i="1" dirty="0" smtClean="0"/>
              <a:t>になること</a:t>
            </a:r>
            <a:r>
              <a:rPr lang="ja-JP" altLang="ja-JP" sz="2400" b="1" i="1" dirty="0" smtClean="0"/>
              <a:t>は</a:t>
            </a:r>
            <a:r>
              <a:rPr lang="ja-JP" altLang="ja-JP" sz="2400" b="1" i="1" dirty="0"/>
              <a:t>好ましくないと考えている</a:t>
            </a:r>
            <a:r>
              <a:rPr lang="ja-JP" altLang="ja-JP" sz="2400" b="1" i="1" dirty="0" smtClean="0"/>
              <a:t>が</a:t>
            </a:r>
            <a:r>
              <a:rPr lang="ja-JP" altLang="en-US" sz="2400" b="1" i="1" dirty="0" smtClean="0"/>
              <a:t>・・・</a:t>
            </a:r>
            <a:r>
              <a:rPr lang="ja-JP" altLang="ja-JP" sz="2400" b="1" i="1" dirty="0"/>
              <a:t/>
            </a:r>
            <a:br>
              <a:rPr lang="ja-JP" altLang="ja-JP" sz="2400" b="1" i="1" dirty="0"/>
            </a:br>
            <a:r>
              <a:rPr lang="ja-JP" altLang="ja-JP" sz="2400" b="1" i="1" dirty="0"/>
              <a:t>　　以下</a:t>
            </a:r>
            <a:r>
              <a:rPr lang="ja-JP" altLang="ja-JP" sz="2400" b="1" i="1" dirty="0" smtClean="0"/>
              <a:t>の</a:t>
            </a:r>
            <a:r>
              <a:rPr lang="ja-JP" altLang="en-US" sz="2400" b="1" i="1" dirty="0" smtClean="0"/>
              <a:t>活用策などからの</a:t>
            </a:r>
            <a:r>
              <a:rPr lang="ja-JP" altLang="ja-JP" sz="2400" b="1" i="1" dirty="0" smtClean="0"/>
              <a:t>選択</a:t>
            </a:r>
            <a:r>
              <a:rPr lang="ja-JP" altLang="ja-JP" sz="2400" b="1" i="1" dirty="0"/>
              <a:t>が</a:t>
            </a:r>
            <a:r>
              <a:rPr lang="ja-JP" altLang="ja-JP" sz="2400" b="1" i="1" dirty="0" smtClean="0"/>
              <a:t>考えられる</a:t>
            </a:r>
            <a:r>
              <a:rPr lang="ja-JP" altLang="en-US" sz="2400" b="1" i="1" dirty="0" smtClean="0"/>
              <a:t>。</a:t>
            </a:r>
            <a:r>
              <a:rPr lang="ja-JP" altLang="ja-JP" sz="2400" b="1" i="1" dirty="0"/>
              <a:t/>
            </a:r>
            <a:br>
              <a:rPr lang="ja-JP" altLang="ja-JP" sz="2400" b="1" i="1" dirty="0"/>
            </a:br>
            <a:endParaRPr kumimoji="1" lang="ja-JP" altLang="en-US" sz="2400" b="1" i="1" dirty="0"/>
          </a:p>
        </p:txBody>
      </p:sp>
      <p:sp>
        <p:nvSpPr>
          <p:cNvPr id="3" name="コンテンツ プレースホルダー 2"/>
          <p:cNvSpPr>
            <a:spLocks noGrp="1"/>
          </p:cNvSpPr>
          <p:nvPr>
            <p:ph idx="1"/>
          </p:nvPr>
        </p:nvSpPr>
        <p:spPr>
          <a:xfrm>
            <a:off x="2987824" y="1988840"/>
            <a:ext cx="5698976" cy="4137323"/>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txBody>
          <a:bodyPr>
            <a:normAutofit fontScale="77500" lnSpcReduction="20000"/>
          </a:bodyPr>
          <a:lstStyle/>
          <a:p>
            <a:pPr marL="0" indent="0">
              <a:buNone/>
            </a:pPr>
            <a:r>
              <a:rPr lang="ja-JP" altLang="en-US" sz="2800" i="1" dirty="0" smtClean="0">
                <a:solidFill>
                  <a:schemeClr val="tx2">
                    <a:lumMod val="60000"/>
                    <a:lumOff val="40000"/>
                  </a:schemeClr>
                </a:solidFill>
              </a:rPr>
              <a:t>対応その１</a:t>
            </a:r>
            <a:r>
              <a:rPr lang="ja-JP" altLang="en-US" sz="2800" i="1" dirty="0" smtClean="0"/>
              <a:t>⇔</a:t>
            </a:r>
            <a:r>
              <a:rPr lang="ja-JP" altLang="ja-JP" sz="2800" i="1" dirty="0" smtClean="0"/>
              <a:t>かしま</a:t>
            </a:r>
            <a:r>
              <a:rPr lang="ja-JP" altLang="ja-JP" sz="2800" i="1" dirty="0"/>
              <a:t>観光協会等が駅舎を利活用し、切符の販売、清掃業務は</a:t>
            </a:r>
            <a:r>
              <a:rPr lang="ja-JP" altLang="ja-JP" sz="2800" i="1" dirty="0" smtClean="0"/>
              <a:t>しない</a:t>
            </a:r>
            <a:r>
              <a:rPr lang="ja-JP" altLang="en-US" sz="2800" i="1" dirty="0" smtClean="0"/>
              <a:t>（現状）</a:t>
            </a:r>
            <a:r>
              <a:rPr lang="ja-JP" altLang="ja-JP" sz="2800" i="1" dirty="0" smtClean="0"/>
              <a:t>が</a:t>
            </a:r>
            <a:r>
              <a:rPr lang="ja-JP" altLang="ja-JP" sz="2800" i="1" dirty="0"/>
              <a:t>駅舎利活用を支援する。（駅舎の利用は有料と</a:t>
            </a:r>
            <a:r>
              <a:rPr lang="ja-JP" altLang="ja-JP" sz="2800" i="1" dirty="0" smtClean="0"/>
              <a:t>な</a:t>
            </a:r>
            <a:r>
              <a:rPr lang="ja-JP" altLang="en-US" sz="2800" i="1" dirty="0" smtClean="0"/>
              <a:t>り、市の負担も発生</a:t>
            </a:r>
            <a:r>
              <a:rPr lang="ja-JP" altLang="ja-JP" sz="2800" i="1" dirty="0" smtClean="0"/>
              <a:t>）</a:t>
            </a:r>
            <a:r>
              <a:rPr lang="ja-JP" altLang="ja-JP" sz="2800" i="1" dirty="0"/>
              <a:t>⇔切符の販売、清掃業務を別途</a:t>
            </a:r>
            <a:r>
              <a:rPr lang="ja-JP" altLang="ja-JP" sz="2800" i="1" dirty="0" smtClean="0"/>
              <a:t>委託</a:t>
            </a:r>
            <a:r>
              <a:rPr lang="ja-JP" altLang="en-US" sz="2800" i="1" dirty="0" smtClean="0"/>
              <a:t>・・可能な限り総合的な対応</a:t>
            </a:r>
            <a:endParaRPr lang="ja-JP" altLang="ja-JP" sz="2800" i="1" dirty="0"/>
          </a:p>
          <a:p>
            <a:pPr marL="0" indent="0">
              <a:buNone/>
            </a:pPr>
            <a:r>
              <a:rPr lang="ja-JP" altLang="en-US" sz="3000" i="1" dirty="0" smtClean="0">
                <a:solidFill>
                  <a:schemeClr val="accent6">
                    <a:lumMod val="75000"/>
                  </a:schemeClr>
                </a:solidFill>
              </a:rPr>
              <a:t>対応その２</a:t>
            </a:r>
            <a:r>
              <a:rPr lang="ja-JP" altLang="en-US" sz="3000" i="1" dirty="0" smtClean="0"/>
              <a:t>⇔</a:t>
            </a:r>
            <a:r>
              <a:rPr lang="ja-JP" altLang="ja-JP" sz="3000" i="1" dirty="0" smtClean="0"/>
              <a:t>その他</a:t>
            </a:r>
            <a:r>
              <a:rPr lang="ja-JP" altLang="ja-JP" sz="3000" i="1" dirty="0"/>
              <a:t>の団体または個人が駅舎を利活用し、切符の販売、清掃</a:t>
            </a:r>
            <a:r>
              <a:rPr lang="ja-JP" altLang="ja-JP" sz="3000" i="1" dirty="0" smtClean="0"/>
              <a:t>業務</a:t>
            </a:r>
            <a:r>
              <a:rPr lang="ja-JP" altLang="en-US" sz="3000" i="1" dirty="0" smtClean="0"/>
              <a:t>を</a:t>
            </a:r>
            <a:r>
              <a:rPr lang="ja-JP" altLang="ja-JP" sz="3000" i="1" dirty="0" smtClean="0"/>
              <a:t>請負い</a:t>
            </a:r>
            <a:r>
              <a:rPr lang="ja-JP" altLang="ja-JP" sz="3000" i="1" dirty="0"/>
              <a:t>、駅舎を</a:t>
            </a:r>
            <a:r>
              <a:rPr lang="ja-JP" altLang="ja-JP" sz="3000" i="1" dirty="0" smtClean="0"/>
              <a:t>利</a:t>
            </a:r>
            <a:r>
              <a:rPr lang="ja-JP" altLang="en-US" sz="3000" i="1" dirty="0" smtClean="0"/>
              <a:t>活</a:t>
            </a:r>
            <a:r>
              <a:rPr lang="ja-JP" altLang="ja-JP" sz="3000" i="1" dirty="0" smtClean="0"/>
              <a:t>用</a:t>
            </a:r>
            <a:r>
              <a:rPr lang="ja-JP" altLang="ja-JP" sz="3000" i="1" dirty="0"/>
              <a:t>する。（清掃</a:t>
            </a:r>
            <a:r>
              <a:rPr lang="ja-JP" altLang="ja-JP" sz="3000" i="1" dirty="0" smtClean="0"/>
              <a:t>業務</a:t>
            </a:r>
            <a:r>
              <a:rPr lang="ja-JP" altLang="en-US" sz="3000" i="1" dirty="0" smtClean="0"/>
              <a:t>・販売手数料</a:t>
            </a:r>
            <a:r>
              <a:rPr lang="ja-JP" altLang="ja-JP" sz="3000" i="1" dirty="0" smtClean="0"/>
              <a:t>で</a:t>
            </a:r>
            <a:r>
              <a:rPr lang="ja-JP" altLang="en-US" sz="3000" i="1" dirty="0" smtClean="0"/>
              <a:t>収入源</a:t>
            </a:r>
            <a:r>
              <a:rPr lang="ja-JP" altLang="ja-JP" sz="3000" i="1" dirty="0" smtClean="0"/>
              <a:t>が</a:t>
            </a:r>
            <a:r>
              <a:rPr lang="ja-JP" altLang="ja-JP" sz="3000" i="1" dirty="0"/>
              <a:t>入る</a:t>
            </a:r>
            <a:r>
              <a:rPr lang="ja-JP" altLang="ja-JP" sz="3000" i="1" dirty="0" smtClean="0"/>
              <a:t>）</a:t>
            </a:r>
            <a:endParaRPr lang="en-US" altLang="ja-JP" sz="3000" i="1" dirty="0" smtClean="0"/>
          </a:p>
          <a:p>
            <a:pPr marL="0" indent="0">
              <a:buNone/>
            </a:pPr>
            <a:r>
              <a:rPr lang="ja-JP" altLang="en-US" sz="2800" i="1" dirty="0">
                <a:solidFill>
                  <a:srgbClr val="FF0000"/>
                </a:solidFill>
              </a:rPr>
              <a:t>対応</a:t>
            </a:r>
            <a:r>
              <a:rPr lang="ja-JP" altLang="en-US" sz="2800" i="1" dirty="0" smtClean="0">
                <a:solidFill>
                  <a:srgbClr val="FF0000"/>
                </a:solidFill>
              </a:rPr>
              <a:t>その３</a:t>
            </a:r>
            <a:r>
              <a:rPr lang="ja-JP" altLang="en-US" sz="2800" i="1" dirty="0" smtClean="0"/>
              <a:t>⇔</a:t>
            </a:r>
            <a:r>
              <a:rPr lang="ja-JP" altLang="ja-JP" sz="2800" i="1" dirty="0"/>
              <a:t>当面、</a:t>
            </a:r>
            <a:r>
              <a:rPr lang="en-US" altLang="ja-JP" sz="2800" i="1" dirty="0"/>
              <a:t>JR</a:t>
            </a:r>
            <a:r>
              <a:rPr lang="ja-JP" altLang="ja-JP" sz="2800" i="1" dirty="0"/>
              <a:t>の</a:t>
            </a:r>
            <a:r>
              <a:rPr lang="ja-JP" altLang="ja-JP" sz="2800" i="1" dirty="0" smtClean="0"/>
              <a:t>方針</a:t>
            </a:r>
            <a:r>
              <a:rPr lang="ja-JP" altLang="en-US" sz="2800" i="1" dirty="0" smtClean="0"/>
              <a:t>どおりとし、契機をとらえて対応する</a:t>
            </a:r>
            <a:r>
              <a:rPr lang="ja-JP" altLang="ja-JP" sz="2800" i="1" dirty="0" smtClean="0"/>
              <a:t>。（</a:t>
            </a:r>
            <a:r>
              <a:rPr lang="ja-JP" altLang="en-US" sz="2800" i="1" dirty="0" smtClean="0"/>
              <a:t>近隣住民等の</a:t>
            </a:r>
            <a:r>
              <a:rPr lang="ja-JP" altLang="ja-JP" sz="2800" i="1" dirty="0" smtClean="0"/>
              <a:t>駅</a:t>
            </a:r>
            <a:r>
              <a:rPr lang="ja-JP" altLang="ja-JP" sz="2800" i="1" dirty="0"/>
              <a:t>清掃での治安維持</a:t>
            </a:r>
            <a:r>
              <a:rPr lang="ja-JP" altLang="ja-JP" sz="2800" i="1" dirty="0" smtClean="0"/>
              <a:t>）</a:t>
            </a:r>
            <a:r>
              <a:rPr lang="ja-JP" altLang="en-US" sz="2800" i="1" dirty="0" smtClean="0"/>
              <a:t>←ＪＲ委託</a:t>
            </a:r>
            <a:endParaRPr lang="en-US" altLang="ja-JP" sz="2800" i="1" dirty="0"/>
          </a:p>
          <a:p>
            <a:pPr marL="0" indent="0">
              <a:buNone/>
            </a:pPr>
            <a:endParaRPr kumimoji="1" lang="ja-JP" altLang="en-US" sz="3000" i="1" dirty="0"/>
          </a:p>
        </p:txBody>
      </p:sp>
      <p:sp>
        <p:nvSpPr>
          <p:cNvPr id="4" name="フッター プレースホルダー 3"/>
          <p:cNvSpPr>
            <a:spLocks noGrp="1"/>
          </p:cNvSpPr>
          <p:nvPr>
            <p:ph type="ftr" sz="quarter" idx="11"/>
          </p:nvPr>
        </p:nvSpPr>
        <p:spPr/>
        <p:txBody>
          <a:bodyPr/>
          <a:lstStyle/>
          <a:p>
            <a:r>
              <a:rPr kumimoji="1" lang="ja-JP" altLang="en-US" dirty="0" smtClean="0"/>
              <a:t>４</a:t>
            </a:r>
            <a:endParaRPr kumimoji="1" lang="ja-JP" altLang="en-US" dirty="0"/>
          </a:p>
        </p:txBody>
      </p:sp>
      <p:sp>
        <p:nvSpPr>
          <p:cNvPr id="7" name="テキスト ボックス 6"/>
          <p:cNvSpPr txBox="1"/>
          <p:nvPr/>
        </p:nvSpPr>
        <p:spPr>
          <a:xfrm>
            <a:off x="539552" y="2132856"/>
            <a:ext cx="1944216" cy="369332"/>
          </a:xfrm>
          <a:prstGeom prst="rect">
            <a:avLst/>
          </a:prstGeom>
          <a:noFill/>
        </p:spPr>
        <p:txBody>
          <a:bodyPr wrap="square" rtlCol="0">
            <a:spAutoFit/>
          </a:bodyPr>
          <a:lstStyle/>
          <a:p>
            <a:endParaRPr kumimoji="1" lang="ja-JP" altLang="en-US" dirty="0"/>
          </a:p>
        </p:txBody>
      </p:sp>
      <p:sp>
        <p:nvSpPr>
          <p:cNvPr id="8" name="テキスト ボックス 7"/>
          <p:cNvSpPr txBox="1"/>
          <p:nvPr/>
        </p:nvSpPr>
        <p:spPr>
          <a:xfrm>
            <a:off x="395536" y="1988840"/>
            <a:ext cx="2520280" cy="4339650"/>
          </a:xfrm>
          <a:prstGeom prst="rect">
            <a:avLst/>
          </a:prstGeom>
          <a:solidFill>
            <a:srgbClr val="92D050"/>
          </a:solidFill>
        </p:spPr>
        <p:txBody>
          <a:bodyPr wrap="square" rtlCol="0">
            <a:spAutoFit/>
          </a:bodyPr>
          <a:lstStyle/>
          <a:p>
            <a:r>
              <a:rPr lang="ja-JP" altLang="en-US" dirty="0" smtClean="0"/>
              <a:t>鹿島駅の推移</a:t>
            </a:r>
            <a:endParaRPr lang="en-US" altLang="ja-JP" dirty="0" smtClean="0"/>
          </a:p>
          <a:p>
            <a:r>
              <a:rPr lang="ja-JP" altLang="en-US" dirty="0" smtClean="0"/>
              <a:t>昭和</a:t>
            </a:r>
            <a:r>
              <a:rPr lang="en-US" altLang="ja-JP" dirty="0" smtClean="0"/>
              <a:t>42</a:t>
            </a:r>
            <a:r>
              <a:rPr lang="ja-JP" altLang="en-US" dirty="0" smtClean="0"/>
              <a:t>年⇒常磐線電化</a:t>
            </a:r>
            <a:endParaRPr lang="en-US" altLang="ja-JP" dirty="0"/>
          </a:p>
          <a:p>
            <a:endParaRPr kumimoji="1" lang="en-US" altLang="ja-JP" dirty="0" smtClean="0"/>
          </a:p>
          <a:p>
            <a:r>
              <a:rPr kumimoji="1" lang="ja-JP" altLang="en-US" dirty="0" smtClean="0"/>
              <a:t>昭和</a:t>
            </a:r>
            <a:r>
              <a:rPr kumimoji="1" lang="en-US" altLang="ja-JP" dirty="0" smtClean="0"/>
              <a:t>60</a:t>
            </a:r>
            <a:r>
              <a:rPr kumimoji="1" lang="ja-JP" altLang="en-US" dirty="0" smtClean="0"/>
              <a:t>年⇒鹿島駅無人化になる。</a:t>
            </a:r>
            <a:endParaRPr kumimoji="1" lang="en-US" altLang="ja-JP" dirty="0" smtClean="0"/>
          </a:p>
          <a:p>
            <a:r>
              <a:rPr lang="en-US" altLang="ja-JP" sz="1400" b="1" dirty="0" smtClean="0"/>
              <a:t>※</a:t>
            </a:r>
            <a:r>
              <a:rPr lang="ja-JP" altLang="en-US" sz="1400" b="1" dirty="0" smtClean="0"/>
              <a:t>無人化解消のため、積極的な列車利用を推進し、</a:t>
            </a:r>
            <a:r>
              <a:rPr kumimoji="1" lang="ja-JP" altLang="en-US" sz="1400" b="1" dirty="0" smtClean="0"/>
              <a:t>町民号運行、陳情要望活動など</a:t>
            </a:r>
            <a:endParaRPr kumimoji="1" lang="en-US" altLang="ja-JP" sz="1400" b="1" dirty="0" smtClean="0"/>
          </a:p>
          <a:p>
            <a:endParaRPr lang="en-US" altLang="ja-JP" dirty="0" smtClean="0"/>
          </a:p>
          <a:p>
            <a:r>
              <a:rPr lang="ja-JP" altLang="en-US" dirty="0" smtClean="0"/>
              <a:t>平成４年⇒７年ぶりに駅員が配置され「有人化」へ</a:t>
            </a:r>
            <a:endParaRPr kumimoji="1" lang="en-US" altLang="ja-JP" dirty="0" smtClean="0"/>
          </a:p>
          <a:p>
            <a:endParaRPr kumimoji="1" lang="en-US" altLang="ja-JP" dirty="0" smtClean="0"/>
          </a:p>
          <a:p>
            <a:r>
              <a:rPr kumimoji="1" lang="ja-JP" altLang="en-US" dirty="0" smtClean="0"/>
              <a:t>現在に至る</a:t>
            </a:r>
            <a:endParaRPr kumimoji="1" lang="en-US" altLang="ja-JP" dirty="0" smtClean="0"/>
          </a:p>
          <a:p>
            <a:r>
              <a:rPr lang="ja-JP" altLang="en-US" dirty="0" smtClean="0"/>
              <a:t>平成</a:t>
            </a:r>
            <a:r>
              <a:rPr lang="en-US" altLang="ja-JP" dirty="0"/>
              <a:t>28</a:t>
            </a:r>
            <a:r>
              <a:rPr lang="ja-JP" altLang="en-US" dirty="0" smtClean="0"/>
              <a:t>年</a:t>
            </a:r>
            <a:r>
              <a:rPr lang="en-US" altLang="ja-JP" dirty="0" smtClean="0"/>
              <a:t>7</a:t>
            </a:r>
            <a:r>
              <a:rPr lang="ja-JP" altLang="en-US" dirty="0" smtClean="0"/>
              <a:t>月</a:t>
            </a:r>
            <a:r>
              <a:rPr lang="en-US" altLang="ja-JP" dirty="0" smtClean="0"/>
              <a:t>12</a:t>
            </a:r>
            <a:r>
              <a:rPr lang="ja-JP" altLang="en-US" dirty="0" smtClean="0"/>
              <a:t>日～無人化</a:t>
            </a:r>
            <a:endParaRPr kumimoji="1" lang="ja-JP" altLang="en-US" dirty="0"/>
          </a:p>
        </p:txBody>
      </p:sp>
      <p:sp>
        <p:nvSpPr>
          <p:cNvPr id="9" name="左カーブ矢印 8"/>
          <p:cNvSpPr/>
          <p:nvPr/>
        </p:nvSpPr>
        <p:spPr>
          <a:xfrm>
            <a:off x="1259632" y="2524658"/>
            <a:ext cx="396044" cy="36004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1" name="左カーブ矢印 10"/>
          <p:cNvSpPr/>
          <p:nvPr/>
        </p:nvSpPr>
        <p:spPr>
          <a:xfrm>
            <a:off x="2396024" y="3881666"/>
            <a:ext cx="432048" cy="483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左カーブ矢印 4"/>
          <p:cNvSpPr/>
          <p:nvPr/>
        </p:nvSpPr>
        <p:spPr>
          <a:xfrm>
            <a:off x="1104176" y="4977172"/>
            <a:ext cx="407484" cy="36004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308424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60000"/>
              <a:lumOff val="40000"/>
            </a:schemeClr>
          </a:solidFill>
        </p:spPr>
        <p:txBody>
          <a:bodyPr>
            <a:normAutofit fontScale="90000"/>
          </a:bodyPr>
          <a:lstStyle/>
          <a:p>
            <a:r>
              <a:rPr lang="en-US" altLang="ja-JP" dirty="0" smtClean="0"/>
              <a:t/>
            </a:r>
            <a:br>
              <a:rPr lang="en-US" altLang="ja-JP" dirty="0" smtClean="0"/>
            </a:br>
            <a:r>
              <a:rPr lang="ja-JP" altLang="ja-JP" i="1" dirty="0" smtClean="0"/>
              <a:t>今後の</a:t>
            </a:r>
            <a:r>
              <a:rPr lang="ja-JP" altLang="en-US" i="1" dirty="0" smtClean="0"/>
              <a:t>ＪＲ利用等の</a:t>
            </a:r>
            <a:r>
              <a:rPr lang="ja-JP" altLang="ja-JP" i="1" dirty="0" smtClean="0"/>
              <a:t>動向</a:t>
            </a:r>
            <a:r>
              <a:rPr lang="ja-JP" altLang="ja-JP" i="1" dirty="0"/>
              <a:t/>
            </a:r>
            <a:br>
              <a:rPr lang="ja-JP" altLang="ja-JP" i="1" dirty="0"/>
            </a:br>
            <a:endParaRPr kumimoji="1" lang="ja-JP" altLang="en-US" i="1" dirty="0"/>
          </a:p>
        </p:txBody>
      </p:sp>
      <p:sp>
        <p:nvSpPr>
          <p:cNvPr id="3" name="コンテンツ プレースホルダー 2"/>
          <p:cNvSpPr>
            <a:spLocks noGrp="1"/>
          </p:cNvSpPr>
          <p:nvPr>
            <p:ph idx="1"/>
          </p:nvPr>
        </p:nvSpPr>
        <p:spPr>
          <a:solidFill>
            <a:schemeClr val="accent4">
              <a:lumMod val="20000"/>
              <a:lumOff val="80000"/>
            </a:schemeClr>
          </a:solidFill>
        </p:spPr>
        <p:txBody>
          <a:bodyPr>
            <a:normAutofit/>
          </a:bodyPr>
          <a:lstStyle/>
          <a:p>
            <a:pPr marL="0" indent="0">
              <a:buNone/>
            </a:pPr>
            <a:r>
              <a:rPr kumimoji="1" lang="ja-JP" altLang="en-US" i="1" dirty="0" smtClean="0">
                <a:solidFill>
                  <a:schemeClr val="tx2">
                    <a:lumMod val="60000"/>
                    <a:lumOff val="40000"/>
                  </a:schemeClr>
                </a:solidFill>
              </a:rPr>
              <a:t>動向その１</a:t>
            </a:r>
            <a:r>
              <a:rPr kumimoji="1" lang="ja-JP" altLang="en-US" i="1" dirty="0" smtClean="0"/>
              <a:t>⇔</a:t>
            </a:r>
            <a:r>
              <a:rPr lang="ja-JP" altLang="ja-JP" i="1" dirty="0" smtClean="0"/>
              <a:t>平成</a:t>
            </a:r>
            <a:r>
              <a:rPr lang="en-US" altLang="ja-JP" i="1" dirty="0"/>
              <a:t>32</a:t>
            </a:r>
            <a:r>
              <a:rPr lang="ja-JP" altLang="ja-JP" i="1" dirty="0"/>
              <a:t>年度福島県立特別支援学校の開校により利用者は</a:t>
            </a:r>
            <a:r>
              <a:rPr lang="ja-JP" altLang="ja-JP" i="1" dirty="0" smtClean="0"/>
              <a:t>微増</a:t>
            </a:r>
            <a:endParaRPr lang="en-US" altLang="ja-JP" i="1" dirty="0" smtClean="0"/>
          </a:p>
          <a:p>
            <a:pPr marL="0" indent="0">
              <a:buNone/>
            </a:pPr>
            <a:r>
              <a:rPr lang="ja-JP" altLang="en-US" i="1" dirty="0" smtClean="0">
                <a:solidFill>
                  <a:schemeClr val="tx2">
                    <a:lumMod val="60000"/>
                    <a:lumOff val="40000"/>
                  </a:schemeClr>
                </a:solidFill>
              </a:rPr>
              <a:t>動向</a:t>
            </a:r>
            <a:r>
              <a:rPr lang="ja-JP" altLang="en-US" i="1" dirty="0">
                <a:solidFill>
                  <a:schemeClr val="tx2">
                    <a:lumMod val="60000"/>
                    <a:lumOff val="40000"/>
                  </a:schemeClr>
                </a:solidFill>
              </a:rPr>
              <a:t>その</a:t>
            </a:r>
            <a:r>
              <a:rPr lang="ja-JP" altLang="en-US" i="1" dirty="0" smtClean="0">
                <a:solidFill>
                  <a:schemeClr val="tx2">
                    <a:lumMod val="60000"/>
                    <a:lumOff val="40000"/>
                  </a:schemeClr>
                </a:solidFill>
              </a:rPr>
              <a:t>２</a:t>
            </a:r>
            <a:r>
              <a:rPr lang="ja-JP" altLang="en-US" i="1" dirty="0" smtClean="0"/>
              <a:t>⇔</a:t>
            </a:r>
            <a:r>
              <a:rPr lang="ja-JP" altLang="ja-JP" i="1" dirty="0"/>
              <a:t>平成</a:t>
            </a:r>
            <a:r>
              <a:rPr lang="en-US" altLang="ja-JP" i="1" dirty="0"/>
              <a:t>28</a:t>
            </a:r>
            <a:r>
              <a:rPr lang="ja-JP" altLang="ja-JP" i="1" dirty="0"/>
              <a:t>年</a:t>
            </a:r>
            <a:r>
              <a:rPr lang="en-US" altLang="ja-JP" i="1" dirty="0"/>
              <a:t>12</a:t>
            </a:r>
            <a:r>
              <a:rPr lang="ja-JP" altLang="ja-JP" i="1" dirty="0"/>
              <a:t>月を目途に下り方面、仙台駅まで開通</a:t>
            </a:r>
            <a:r>
              <a:rPr lang="ja-JP" altLang="ja-JP" i="1" dirty="0" smtClean="0"/>
              <a:t>予定</a:t>
            </a:r>
            <a:endParaRPr lang="en-US" altLang="ja-JP" i="1" dirty="0" smtClean="0"/>
          </a:p>
          <a:p>
            <a:pPr marL="0" indent="0">
              <a:buNone/>
            </a:pPr>
            <a:r>
              <a:rPr lang="ja-JP" altLang="en-US" i="1" dirty="0" smtClean="0">
                <a:solidFill>
                  <a:schemeClr val="tx2">
                    <a:lumMod val="60000"/>
                    <a:lumOff val="40000"/>
                  </a:schemeClr>
                </a:solidFill>
              </a:rPr>
              <a:t>動向</a:t>
            </a:r>
            <a:r>
              <a:rPr lang="ja-JP" altLang="en-US" i="1" dirty="0">
                <a:solidFill>
                  <a:schemeClr val="tx2">
                    <a:lumMod val="60000"/>
                    <a:lumOff val="40000"/>
                  </a:schemeClr>
                </a:solidFill>
              </a:rPr>
              <a:t>その</a:t>
            </a:r>
            <a:r>
              <a:rPr lang="ja-JP" altLang="en-US" i="1" dirty="0" smtClean="0">
                <a:solidFill>
                  <a:schemeClr val="tx2">
                    <a:lumMod val="60000"/>
                    <a:lumOff val="40000"/>
                  </a:schemeClr>
                </a:solidFill>
              </a:rPr>
              <a:t>３</a:t>
            </a:r>
            <a:r>
              <a:rPr lang="ja-JP" altLang="en-US" i="1" dirty="0" smtClean="0"/>
              <a:t>⇔</a:t>
            </a:r>
            <a:r>
              <a:rPr lang="ja-JP" altLang="ja-JP" i="1" dirty="0"/>
              <a:t>平成</a:t>
            </a:r>
            <a:r>
              <a:rPr lang="en-US" altLang="ja-JP" i="1" dirty="0"/>
              <a:t>32</a:t>
            </a:r>
            <a:r>
              <a:rPr lang="ja-JP" altLang="ja-JP" i="1" smtClean="0"/>
              <a:t>年を</a:t>
            </a:r>
            <a:r>
              <a:rPr lang="ja-JP" altLang="ja-JP" i="1" dirty="0"/>
              <a:t>目途に、上り東京方面開通</a:t>
            </a:r>
            <a:r>
              <a:rPr lang="ja-JP" altLang="ja-JP" i="1" dirty="0" smtClean="0"/>
              <a:t>予定</a:t>
            </a:r>
            <a:endParaRPr lang="en-US" altLang="ja-JP" i="1" dirty="0" smtClean="0"/>
          </a:p>
          <a:p>
            <a:pPr marL="0" indent="0">
              <a:buNone/>
            </a:pPr>
            <a:r>
              <a:rPr lang="ja-JP" altLang="en-US" i="1" dirty="0" smtClean="0">
                <a:solidFill>
                  <a:schemeClr val="tx2">
                    <a:lumMod val="60000"/>
                    <a:lumOff val="40000"/>
                  </a:schemeClr>
                </a:solidFill>
              </a:rPr>
              <a:t>動向その４</a:t>
            </a:r>
            <a:r>
              <a:rPr lang="ja-JP" altLang="en-US" i="1" dirty="0" smtClean="0"/>
              <a:t>⇔</a:t>
            </a:r>
            <a:r>
              <a:rPr lang="ja-JP" altLang="ja-JP" i="1" dirty="0"/>
              <a:t>現状では、東京方面が全線開通されても、いわき駅で乗換えが必要な状況</a:t>
            </a:r>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dirty="0" smtClean="0"/>
              <a:t>５</a:t>
            </a:r>
            <a:endParaRPr kumimoji="1" lang="ja-JP" altLang="en-US" dirty="0"/>
          </a:p>
        </p:txBody>
      </p:sp>
    </p:spTree>
    <p:extLst>
      <p:ext uri="{BB962C8B-B14F-4D97-AF65-F5344CB8AC3E}">
        <p14:creationId xmlns:p14="http://schemas.microsoft.com/office/powerpoint/2010/main" val="34567258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TotalTime>
  <Words>361</Words>
  <Application>Microsoft Office PowerPoint</Application>
  <PresentationFormat>画面に合わせる (4:3)</PresentationFormat>
  <Paragraphs>54</Paragraphs>
  <Slides>6</Slides>
  <Notes>3</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ＪＲ鹿島駅について</vt:lpstr>
      <vt:lpstr> １．これまでの経過 　平成28年６月2日水戸支社営業部企画課及び原ノ町駅長が、南相馬市復興企画部に来庁し、原ノ町駅－小高駅間の運転再開に伴い、鹿島駅員を小高駅に配置する旨の報告があった。 　　　　　　　　　　　　　　 ※ＪＲ職員を配置換え＜鹿島駅配置駅員⇒小高駅へ </vt:lpstr>
      <vt:lpstr>このことを受け 　平成28年6月9日に原町駅長と鹿島区地域振興課で今後のスケジュールや鹿島駅の無人化解消の条件などについて協議を行った。</vt:lpstr>
      <vt:lpstr>  鹿島区内の動きとして  </vt:lpstr>
      <vt:lpstr> 今後の対応として 　鹿島区としても鹿島駅が無人になることは好ましくないと考えているが・・・ 　　以下の活用策などからの選択が考えられる。 </vt:lpstr>
      <vt:lpstr> 今後のＪＲ利用等の動向 </vt:lpstr>
    </vt:vector>
  </TitlesOfParts>
  <Company>南相馬市役所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鹿島駅無人化について</dc:title>
  <dc:creator>濱名邦弘</dc:creator>
  <cp:lastModifiedBy>石井小百合</cp:lastModifiedBy>
  <cp:revision>26</cp:revision>
  <cp:lastPrinted>2016-06-22T04:15:53Z</cp:lastPrinted>
  <dcterms:created xsi:type="dcterms:W3CDTF">2016-06-15T05:28:33Z</dcterms:created>
  <dcterms:modified xsi:type="dcterms:W3CDTF">2016-06-22T04:24:32Z</dcterms:modified>
</cp:coreProperties>
</file>