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360" r:id="rId2"/>
  </p:sldIdLst>
  <p:sldSz cx="9906000" cy="6858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66"/>
    <a:srgbClr val="FFFF99"/>
    <a:srgbClr val="99FFCC"/>
    <a:srgbClr val="66FF33"/>
    <a:srgbClr val="99FF66"/>
    <a:srgbClr val="99FF99"/>
    <a:srgbClr val="0064C8"/>
    <a:srgbClr val="99D6EC"/>
    <a:srgbClr val="FF5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4" autoAdjust="0"/>
    <p:restoredTop sz="94647" autoAdjust="0"/>
  </p:normalViewPr>
  <p:slideViewPr>
    <p:cSldViewPr>
      <p:cViewPr>
        <p:scale>
          <a:sx n="80" d="100"/>
          <a:sy n="80" d="100"/>
        </p:scale>
        <p:origin x="-864" y="-42"/>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1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3" cy="493634"/>
          </a:xfrm>
          <a:prstGeom prst="rect">
            <a:avLst/>
          </a:prstGeom>
        </p:spPr>
        <p:txBody>
          <a:bodyPr vert="horz" lIns="91504" tIns="45752" rIns="91504" bIns="457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8970" y="0"/>
            <a:ext cx="2921583" cy="493634"/>
          </a:xfrm>
          <a:prstGeom prst="rect">
            <a:avLst/>
          </a:prstGeom>
        </p:spPr>
        <p:txBody>
          <a:bodyPr vert="horz" lIns="91504" tIns="45752" rIns="91504" bIns="45752"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7316"/>
            <a:ext cx="2921583" cy="493634"/>
          </a:xfrm>
          <a:prstGeom prst="rect">
            <a:avLst/>
          </a:prstGeom>
        </p:spPr>
        <p:txBody>
          <a:bodyPr vert="horz" lIns="91504" tIns="45752" rIns="91504" bIns="4575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8970" y="9377316"/>
            <a:ext cx="2921583" cy="493634"/>
          </a:xfrm>
          <a:prstGeom prst="rect">
            <a:avLst/>
          </a:prstGeom>
        </p:spPr>
        <p:txBody>
          <a:bodyPr vert="horz" lIns="91504" tIns="45752" rIns="91504" bIns="45752"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3" cy="493634"/>
          </a:xfrm>
          <a:prstGeom prst="rect">
            <a:avLst/>
          </a:prstGeom>
        </p:spPr>
        <p:txBody>
          <a:bodyPr vert="horz" lIns="91504" tIns="45752" rIns="91504" bIns="4575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0" y="0"/>
            <a:ext cx="2921583" cy="493634"/>
          </a:xfrm>
          <a:prstGeom prst="rect">
            <a:avLst/>
          </a:prstGeom>
        </p:spPr>
        <p:txBody>
          <a:bodyPr vert="horz" lIns="91504" tIns="45752" rIns="91504" bIns="45752"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696913" y="739775"/>
            <a:ext cx="5348287" cy="3703638"/>
          </a:xfrm>
          <a:prstGeom prst="rect">
            <a:avLst/>
          </a:prstGeom>
          <a:noFill/>
          <a:ln w="12700">
            <a:solidFill>
              <a:prstClr val="black"/>
            </a:solidFill>
          </a:ln>
        </p:spPr>
        <p:txBody>
          <a:bodyPr vert="horz" lIns="91504" tIns="45752" rIns="91504" bIns="45752" rtlCol="0" anchor="ctr"/>
          <a:lstStyle/>
          <a:p>
            <a:endParaRPr lang="ja-JP" altLang="en-US"/>
          </a:p>
        </p:txBody>
      </p:sp>
      <p:sp>
        <p:nvSpPr>
          <p:cNvPr id="5" name="ノート プレースホルダー 4"/>
          <p:cNvSpPr>
            <a:spLocks noGrp="1"/>
          </p:cNvSpPr>
          <p:nvPr>
            <p:ph type="body" sz="quarter" idx="3"/>
          </p:nvPr>
        </p:nvSpPr>
        <p:spPr>
          <a:xfrm>
            <a:off x="674212" y="4689516"/>
            <a:ext cx="5393690" cy="4442699"/>
          </a:xfrm>
          <a:prstGeom prst="rect">
            <a:avLst/>
          </a:prstGeom>
        </p:spPr>
        <p:txBody>
          <a:bodyPr vert="horz" lIns="91504" tIns="45752" rIns="91504" bIns="4575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16"/>
            <a:ext cx="2921583" cy="493634"/>
          </a:xfrm>
          <a:prstGeom prst="rect">
            <a:avLst/>
          </a:prstGeom>
        </p:spPr>
        <p:txBody>
          <a:bodyPr vert="horz" lIns="91504" tIns="45752" rIns="91504" bIns="4575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0" y="9377316"/>
            <a:ext cx="2921583" cy="493634"/>
          </a:xfrm>
          <a:prstGeom prst="rect">
            <a:avLst/>
          </a:prstGeom>
        </p:spPr>
        <p:txBody>
          <a:bodyPr vert="horz" lIns="91504" tIns="45752" rIns="91504" bIns="45752"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2016/5/13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2016/5/13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2016/5/13</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
        <p:nvSpPr>
          <p:cNvPr id="9" name="テキスト ボックス 8"/>
          <p:cNvSpPr txBox="1"/>
          <p:nvPr/>
        </p:nvSpPr>
        <p:spPr>
          <a:xfrm>
            <a:off x="8769424" y="71046"/>
            <a:ext cx="1083167" cy="253916"/>
          </a:xfrm>
          <a:prstGeom prst="rect">
            <a:avLst/>
          </a:prstGeom>
          <a:noFill/>
        </p:spPr>
        <p:txBody>
          <a:bodyPr wrap="square" rtlCol="0">
            <a:spAutoFit/>
          </a:bodyPr>
          <a:lstStyle/>
          <a:p>
            <a:pPr algn="r"/>
            <a:r>
              <a:rPr kumimoji="1" lang="ja-JP" altLang="en-US" sz="1050" b="0" dirty="0" smtClean="0">
                <a:latin typeface="Meiryo UI" panose="020B0604030504040204" pitchFamily="50" charset="-128"/>
                <a:ea typeface="Meiryo UI" panose="020B0604030504040204" pitchFamily="50" charset="-128"/>
                <a:cs typeface="Meiryo UI" panose="020B0604030504040204" pitchFamily="50" charset="-128"/>
              </a:rPr>
              <a:t>機密性○</a:t>
            </a:r>
            <a:endParaRPr kumimoji="1" lang="en-US" altLang="ja-JP" sz="1050" b="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7" Type="http://schemas.openxmlformats.org/officeDocument/2006/relationships/image" Target="../media/image6.png"/><Relationship Id="rId2" Type="http://schemas.openxmlformats.org/officeDocument/2006/relationships/image" Target="../media/image1.tmp"/><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bwMode="auto">
          <a:xfrm>
            <a:off x="5014590" y="548680"/>
            <a:ext cx="4009976" cy="6194667"/>
          </a:xfrm>
          <a:prstGeom prst="roundRect">
            <a:avLst>
              <a:gd name="adj" fmla="val 7222"/>
            </a:avLst>
          </a:prstGeom>
          <a:solidFill>
            <a:srgbClr val="66FF66">
              <a:alpha val="50000"/>
            </a:srgb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24" name="角丸四角形 23"/>
          <p:cNvSpPr/>
          <p:nvPr/>
        </p:nvSpPr>
        <p:spPr bwMode="auto">
          <a:xfrm>
            <a:off x="55734" y="578044"/>
            <a:ext cx="4877536" cy="6165304"/>
          </a:xfrm>
          <a:prstGeom prst="roundRect">
            <a:avLst>
              <a:gd name="adj" fmla="val 7222"/>
            </a:avLst>
          </a:prstGeom>
          <a:solidFill>
            <a:srgbClr val="FFFF00">
              <a:alpha val="50000"/>
            </a:srgbClr>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40" name="タイトル 39"/>
          <p:cNvSpPr>
            <a:spLocks noGrp="1"/>
          </p:cNvSpPr>
          <p:nvPr>
            <p:ph type="title"/>
          </p:nvPr>
        </p:nvSpPr>
        <p:spPr>
          <a:xfrm>
            <a:off x="0" y="-30777"/>
            <a:ext cx="9906000" cy="5232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t>ロボットテストフィールド、国際産官学共同利用施設のイメージ</a:t>
            </a:r>
            <a:endParaRPr kumimoji="1" lang="ja-JP" altLang="en-US" sz="2800" b="1" dirty="0"/>
          </a:p>
        </p:txBody>
      </p:sp>
      <p:sp>
        <p:nvSpPr>
          <p:cNvPr id="2" name="テキスト ボックス 1"/>
          <p:cNvSpPr txBox="1"/>
          <p:nvPr/>
        </p:nvSpPr>
        <p:spPr>
          <a:xfrm>
            <a:off x="718934" y="664972"/>
            <a:ext cx="3991619"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国際産学官共同利用施設（ロボット）</a:t>
            </a:r>
            <a:endPar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007382" y="664972"/>
            <a:ext cx="3991619" cy="369332"/>
          </a:xfrm>
          <a:prstGeom prst="rect">
            <a:avLst/>
          </a:prstGeom>
          <a:noFill/>
        </p:spPr>
        <p:txBody>
          <a:bodyPr wrap="square" rtlCol="0">
            <a:spAutoFit/>
          </a:bodyP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ロボットテストフィールド</a:t>
            </a:r>
            <a:endPar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bwMode="auto">
          <a:xfrm>
            <a:off x="128464" y="1269578"/>
            <a:ext cx="1008112" cy="638122"/>
          </a:xfrm>
          <a:prstGeom prst="rect">
            <a:avLst/>
          </a:prstGeom>
          <a:solidFill>
            <a:srgbClr val="FFFF99"/>
          </a:solidFill>
          <a:ln w="9525">
            <a:solidFill>
              <a:srgbClr val="B2B2B2"/>
            </a:solidFill>
            <a:miter lim="800000"/>
            <a:headEnd/>
            <a:tailEnd/>
          </a:ln>
          <a:effectLst/>
          <a:extLst/>
        </p:spPr>
        <p:txBody>
          <a:bodyPr wrap="none" rtlCol="0" anchor="ctr"/>
          <a:lstStyle/>
          <a:p>
            <a:pPr algn="ctr"/>
            <a:r>
              <a:rPr kumimoji="0" lang="ja-JP" altLang="en-US" sz="1400" dirty="0" smtClean="0"/>
              <a:t>研究開発</a:t>
            </a:r>
            <a:endParaRPr kumimoji="0" lang="ja-JP" altLang="en-US" sz="1400" dirty="0"/>
          </a:p>
        </p:txBody>
      </p:sp>
      <p:sp>
        <p:nvSpPr>
          <p:cNvPr id="11" name="正方形/長方形 10"/>
          <p:cNvSpPr/>
          <p:nvPr/>
        </p:nvSpPr>
        <p:spPr bwMode="auto">
          <a:xfrm>
            <a:off x="1352600" y="1267095"/>
            <a:ext cx="792088" cy="648072"/>
          </a:xfrm>
          <a:prstGeom prst="rect">
            <a:avLst/>
          </a:prstGeom>
          <a:solidFill>
            <a:srgbClr val="99FFCC"/>
          </a:solidFill>
          <a:ln w="9525">
            <a:solidFill>
              <a:srgbClr val="B2B2B2"/>
            </a:solidFill>
            <a:miter lim="800000"/>
            <a:headEnd/>
            <a:tailEnd/>
          </a:ln>
          <a:effectLst/>
          <a:extLst/>
        </p:spPr>
        <p:txBody>
          <a:bodyPr wrap="none" rtlCol="0" anchor="ctr"/>
          <a:lstStyle/>
          <a:p>
            <a:pPr algn="ctr"/>
            <a:r>
              <a:rPr kumimoji="0" lang="ja-JP" altLang="en-US" sz="1400" dirty="0"/>
              <a:t>試作</a:t>
            </a:r>
          </a:p>
        </p:txBody>
      </p:sp>
      <p:sp>
        <p:nvSpPr>
          <p:cNvPr id="12" name="正方形/長方形 11"/>
          <p:cNvSpPr/>
          <p:nvPr/>
        </p:nvSpPr>
        <p:spPr bwMode="auto">
          <a:xfrm>
            <a:off x="2360712" y="1259628"/>
            <a:ext cx="1152128" cy="648072"/>
          </a:xfrm>
          <a:prstGeom prst="rect">
            <a:avLst/>
          </a:prstGeom>
          <a:solidFill>
            <a:srgbClr val="99FF66"/>
          </a:solidFill>
          <a:ln w="9525">
            <a:solidFill>
              <a:srgbClr val="B2B2B2"/>
            </a:solidFill>
            <a:miter lim="800000"/>
            <a:headEnd/>
            <a:tailEnd/>
          </a:ln>
          <a:effectLst/>
          <a:extLst/>
        </p:spPr>
        <p:txBody>
          <a:bodyPr wrap="none" rtlCol="0" anchor="ctr"/>
          <a:lstStyle/>
          <a:p>
            <a:pPr algn="ctr"/>
            <a:r>
              <a:rPr kumimoji="0" lang="ja-JP" altLang="en-US" sz="1400" dirty="0" smtClean="0"/>
              <a:t>基礎性能</a:t>
            </a:r>
            <a:endParaRPr kumimoji="0" lang="en-US" altLang="ja-JP" sz="1400" dirty="0" smtClean="0"/>
          </a:p>
          <a:p>
            <a:pPr algn="ctr"/>
            <a:r>
              <a:rPr kumimoji="0" lang="ja-JP" altLang="en-US" sz="1400" dirty="0" smtClean="0"/>
              <a:t>試験</a:t>
            </a:r>
            <a:r>
              <a:rPr kumimoji="0" lang="ja-JP" altLang="en-US" sz="1400" dirty="0"/>
              <a:t>評価</a:t>
            </a:r>
          </a:p>
        </p:txBody>
      </p:sp>
      <p:sp>
        <p:nvSpPr>
          <p:cNvPr id="13" name="正方形/長方形 12"/>
          <p:cNvSpPr/>
          <p:nvPr/>
        </p:nvSpPr>
        <p:spPr bwMode="auto">
          <a:xfrm>
            <a:off x="3728864" y="1269578"/>
            <a:ext cx="1152128" cy="648072"/>
          </a:xfrm>
          <a:prstGeom prst="rect">
            <a:avLst/>
          </a:prstGeom>
          <a:solidFill>
            <a:srgbClr val="66FF33"/>
          </a:solidFill>
          <a:ln w="9525">
            <a:solidFill>
              <a:srgbClr val="B2B2B2"/>
            </a:solidFill>
            <a:miter lim="800000"/>
            <a:headEnd/>
            <a:tailEnd/>
          </a:ln>
          <a:effectLst/>
          <a:extLst/>
        </p:spPr>
        <p:txBody>
          <a:bodyPr wrap="none" rtlCol="0" anchor="ctr"/>
          <a:lstStyle/>
          <a:p>
            <a:pPr algn="ctr"/>
            <a:r>
              <a:rPr kumimoji="0" lang="ja-JP" altLang="en-US" sz="1400" dirty="0" smtClean="0"/>
              <a:t>製品改良</a:t>
            </a:r>
            <a:endParaRPr kumimoji="0" lang="ja-JP" altLang="en-US" sz="1400" dirty="0"/>
          </a:p>
        </p:txBody>
      </p:sp>
      <p:sp>
        <p:nvSpPr>
          <p:cNvPr id="14" name="正方形/長方形 13"/>
          <p:cNvSpPr/>
          <p:nvPr/>
        </p:nvSpPr>
        <p:spPr bwMode="auto">
          <a:xfrm>
            <a:off x="5149294" y="1259628"/>
            <a:ext cx="1152128" cy="648072"/>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t>実証試験</a:t>
            </a:r>
            <a:endParaRPr kumimoji="0" lang="en-US" altLang="ja-JP" sz="1400" dirty="0" smtClean="0"/>
          </a:p>
          <a:p>
            <a:pPr algn="ctr"/>
            <a:r>
              <a:rPr kumimoji="0" lang="ja-JP" altLang="en-US" sz="1400" dirty="0" smtClean="0"/>
              <a:t>実地訓練</a:t>
            </a:r>
            <a:endParaRPr kumimoji="0" lang="ja-JP" altLang="en-US" sz="1400" dirty="0"/>
          </a:p>
        </p:txBody>
      </p:sp>
      <p:sp>
        <p:nvSpPr>
          <p:cNvPr id="15" name="正方形/長方形 14"/>
          <p:cNvSpPr/>
          <p:nvPr/>
        </p:nvSpPr>
        <p:spPr bwMode="auto">
          <a:xfrm>
            <a:off x="6505997" y="1259628"/>
            <a:ext cx="1152128" cy="648072"/>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smtClean="0"/>
              <a:t>応用性能</a:t>
            </a:r>
            <a:endParaRPr kumimoji="0" lang="en-US" altLang="ja-JP" sz="1400" dirty="0" smtClean="0"/>
          </a:p>
          <a:p>
            <a:pPr algn="ctr"/>
            <a:r>
              <a:rPr kumimoji="0" lang="ja-JP" altLang="en-US" sz="1400" dirty="0" smtClean="0"/>
              <a:t>試験評価</a:t>
            </a:r>
            <a:endParaRPr kumimoji="0" lang="ja-JP" altLang="en-US" sz="1400" dirty="0"/>
          </a:p>
        </p:txBody>
      </p:sp>
      <p:sp>
        <p:nvSpPr>
          <p:cNvPr id="16" name="正方形/長方形 15"/>
          <p:cNvSpPr/>
          <p:nvPr/>
        </p:nvSpPr>
        <p:spPr bwMode="auto">
          <a:xfrm>
            <a:off x="7808370" y="1259628"/>
            <a:ext cx="929875" cy="648072"/>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a:r>
              <a:rPr kumimoji="0" lang="ja-JP" altLang="en-US" sz="1400" dirty="0"/>
              <a:t>認証</a:t>
            </a:r>
            <a:endParaRPr kumimoji="0" lang="en-US" altLang="ja-JP" sz="1400" dirty="0" smtClean="0"/>
          </a:p>
        </p:txBody>
      </p:sp>
      <p:cxnSp>
        <p:nvCxnSpPr>
          <p:cNvPr id="7" name="直線矢印コネクタ 6"/>
          <p:cNvCxnSpPr>
            <a:stCxn id="4" idx="3"/>
            <a:endCxn id="11" idx="1"/>
          </p:cNvCxnSpPr>
          <p:nvPr/>
        </p:nvCxnSpPr>
        <p:spPr>
          <a:xfrm>
            <a:off x="1136576" y="1588639"/>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2144688" y="1613255"/>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512840" y="1615747"/>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4933270" y="1650975"/>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289973" y="1640372"/>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7617296" y="1653467"/>
            <a:ext cx="216024" cy="2492"/>
          </a:xfrm>
          <a:prstGeom prst="straightConnector1">
            <a:avLst/>
          </a:prstGeom>
          <a:ln w="25400">
            <a:solidFill>
              <a:srgbClr val="0064C8"/>
            </a:solidFill>
            <a:tailEnd type="arrow"/>
          </a:ln>
        </p:spPr>
        <p:style>
          <a:lnRef idx="1">
            <a:schemeClr val="accent1"/>
          </a:lnRef>
          <a:fillRef idx="0">
            <a:schemeClr val="accent1"/>
          </a:fillRef>
          <a:effectRef idx="0">
            <a:schemeClr val="accent1"/>
          </a:effectRef>
          <a:fontRef idx="minor">
            <a:schemeClr val="tx1"/>
          </a:fontRef>
        </p:style>
      </p:cxnSp>
      <p:sp>
        <p:nvSpPr>
          <p:cNvPr id="8" name="右矢印 7"/>
          <p:cNvSpPr/>
          <p:nvPr/>
        </p:nvSpPr>
        <p:spPr bwMode="auto">
          <a:xfrm>
            <a:off x="8834434" y="1143957"/>
            <a:ext cx="432048" cy="938596"/>
          </a:xfrm>
          <a:prstGeom prst="rightArrow">
            <a:avLst/>
          </a:prstGeom>
          <a:solidFill>
            <a:srgbClr val="FF9933"/>
          </a:solidFill>
          <a:ln w="9525">
            <a:solidFill>
              <a:srgbClr val="B2B2B2"/>
            </a:solidFill>
            <a:miter lim="800000"/>
            <a:headEnd/>
            <a:tailEnd/>
          </a:ln>
          <a:effectLst/>
          <a:extLst/>
        </p:spPr>
        <p:txBody>
          <a:bodyPr wrap="none" rtlCol="0" anchor="ctr"/>
          <a:lstStyle/>
          <a:p>
            <a:pPr algn="l"/>
            <a:endParaRPr kumimoji="0" lang="ja-JP" altLang="en-US" sz="1800" dirty="0"/>
          </a:p>
        </p:txBody>
      </p:sp>
      <p:sp>
        <p:nvSpPr>
          <p:cNvPr id="10" name="テキスト ボックス 9"/>
          <p:cNvSpPr txBox="1"/>
          <p:nvPr/>
        </p:nvSpPr>
        <p:spPr>
          <a:xfrm>
            <a:off x="9233991" y="828492"/>
            <a:ext cx="615553" cy="3464603"/>
          </a:xfrm>
          <a:prstGeom prst="rect">
            <a:avLst/>
          </a:prstGeom>
          <a:noFill/>
        </p:spPr>
        <p:txBody>
          <a:bodyPr vert="eaVert" wrap="square" rtlCol="0">
            <a:spAutoFit/>
          </a:bodyPr>
          <a:lstStyle/>
          <a:p>
            <a:r>
              <a:rPr kumimoji="1" lang="ja-JP" altLang="en-US" sz="2800" dirty="0" smtClean="0">
                <a:latin typeface="Meiryo UI" panose="020B0604030504040204" pitchFamily="50" charset="-128"/>
                <a:ea typeface="Meiryo UI" panose="020B0604030504040204" pitchFamily="50" charset="-128"/>
                <a:cs typeface="Meiryo UI" panose="020B0604030504040204" pitchFamily="50" charset="-128"/>
              </a:rPr>
              <a:t>製品化</a:t>
            </a:r>
            <a:r>
              <a:rPr lang="ja-JP" altLang="en-US" sz="2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800" dirty="0" smtClean="0">
                <a:latin typeface="Meiryo UI" panose="020B0604030504040204" pitchFamily="50" charset="-128"/>
                <a:ea typeface="Meiryo UI" panose="020B0604030504040204" pitchFamily="50" charset="-128"/>
                <a:cs typeface="Meiryo UI" panose="020B0604030504040204" pitchFamily="50" charset="-128"/>
              </a:rPr>
              <a:t>生産開始</a:t>
            </a:r>
            <a:endParaRPr kumimoji="1" lang="en-US" altLang="ja-JP" sz="2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フレーム 16"/>
          <p:cNvSpPr/>
          <p:nvPr/>
        </p:nvSpPr>
        <p:spPr bwMode="auto">
          <a:xfrm>
            <a:off x="9273480" y="620687"/>
            <a:ext cx="536201" cy="3485749"/>
          </a:xfrm>
          <a:prstGeom prst="frame">
            <a:avLst/>
          </a:prstGeom>
          <a:solidFill>
            <a:srgbClr val="FF9933"/>
          </a:solidFill>
          <a:ln w="9525">
            <a:solidFill>
              <a:srgbClr val="B2B2B2"/>
            </a:solidFill>
            <a:miter lim="800000"/>
            <a:headEnd/>
            <a:tailEnd/>
          </a:ln>
          <a:effectLst/>
          <a:extLst/>
        </p:spPr>
        <p:txBody>
          <a:bodyPr wrap="none" rtlCol="0" anchor="ctr"/>
          <a:lstStyle/>
          <a:p>
            <a:pPr algn="l"/>
            <a:endParaRPr kumimoji="0" lang="ja-JP" altLang="en-US" sz="2400" dirty="0"/>
          </a:p>
        </p:txBody>
      </p:sp>
      <p:pic>
        <p:nvPicPr>
          <p:cNvPr id="32" name="図 31" descr="画面の領域"/>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6949" y="1988840"/>
            <a:ext cx="3694483" cy="3744417"/>
          </a:xfrm>
          <a:prstGeom prst="rect">
            <a:avLst/>
          </a:prstGeom>
        </p:spPr>
      </p:pic>
      <p:pic>
        <p:nvPicPr>
          <p:cNvPr id="33" name="図 32"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8464" y="1988841"/>
            <a:ext cx="4587753" cy="3744416"/>
          </a:xfrm>
          <a:prstGeom prst="rect">
            <a:avLst/>
          </a:prstGeom>
        </p:spPr>
      </p:pic>
      <p:sp>
        <p:nvSpPr>
          <p:cNvPr id="25" name="テキスト ボックス 24"/>
          <p:cNvSpPr txBox="1"/>
          <p:nvPr/>
        </p:nvSpPr>
        <p:spPr>
          <a:xfrm>
            <a:off x="126011" y="5919916"/>
            <a:ext cx="4898997" cy="553998"/>
          </a:xfrm>
          <a:prstGeom prst="rect">
            <a:avLst/>
          </a:prstGeom>
          <a:noFill/>
        </p:spPr>
        <p:txBody>
          <a:bodyPr wrap="square" rtlCol="0">
            <a:spAutoFit/>
          </a:bodyPr>
          <a:lstStyle/>
          <a:p>
            <a:r>
              <a:rPr lang="ja-JP" altLang="en-US" sz="1500" b="1" i="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国内外の研究者、技術者、企業等の英知を結集する</a:t>
            </a:r>
            <a:r>
              <a:rPr lang="ja-JP" altLang="en-US" sz="1500" b="1" i="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ため、</a:t>
            </a:r>
            <a:r>
              <a:rPr lang="ja-JP" altLang="en-US" sz="1500" b="1" i="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共同で研究を行い、イノベーションを創出する環境を</a:t>
            </a:r>
            <a:r>
              <a:rPr lang="ja-JP" altLang="en-US" sz="1500" b="1" i="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整備。</a:t>
            </a:r>
            <a:endParaRPr kumimoji="1" lang="ja-JP" altLang="en-US" sz="1500" b="1" i="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5146949" y="5743421"/>
            <a:ext cx="3877617" cy="1015663"/>
          </a:xfrm>
          <a:prstGeom prst="rect">
            <a:avLst/>
          </a:prstGeom>
          <a:noFill/>
        </p:spPr>
        <p:txBody>
          <a:bodyPr wrap="square" rtlCol="0">
            <a:spAutoFit/>
          </a:bodyPr>
          <a:lstStyle/>
          <a:p>
            <a:r>
              <a:rPr lang="ja-JP" altLang="en-US" sz="1500" b="1" i="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福島県の重点産業であるロボット分野の地元中小企業や県外先進企業による産業集積を構築し、被災地の自立と地方創生のモデルを形成する</a:t>
            </a:r>
            <a:r>
              <a:rPr lang="ja-JP" altLang="en-US" sz="1500" b="1" i="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ため、テストフィールドを整備。</a:t>
            </a:r>
            <a:endParaRPr kumimoji="1" lang="ja-JP" altLang="en-US" sz="1500" b="1" i="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bwMode="auto">
          <a:xfrm>
            <a:off x="208008" y="4569301"/>
            <a:ext cx="4392488" cy="1170000"/>
          </a:xfrm>
          <a:prstGeom prst="rect">
            <a:avLst/>
          </a:prstGeom>
          <a:solidFill>
            <a:schemeClr val="bg1"/>
          </a:solidFill>
          <a:ln w="9525">
            <a:noFill/>
            <a:miter lim="800000"/>
            <a:headEnd/>
            <a:tailEnd/>
          </a:ln>
          <a:effectLst/>
          <a:extLst/>
        </p:spPr>
        <p:txBody>
          <a:bodyPr wrap="none" rtlCol="0" anchor="ctr"/>
          <a:lstStyle/>
          <a:p>
            <a:pPr algn="l"/>
            <a:endParaRPr kumimoji="0" lang="ja-JP" altLang="en-US" sz="1800" dirty="0"/>
          </a:p>
        </p:txBody>
      </p:sp>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3947" y="4576026"/>
            <a:ext cx="2560093" cy="1015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2520" y="5455993"/>
            <a:ext cx="1873901" cy="207190"/>
          </a:xfrm>
          <a:prstGeom prst="rect">
            <a:avLst/>
          </a:prstGeom>
          <a:solidFill>
            <a:schemeClr val="accent1">
              <a:lumMod val="60000"/>
              <a:lumOff val="40000"/>
            </a:schemeClr>
          </a:solidFill>
          <a:ln>
            <a:noFill/>
          </a:ln>
          <a:effectLst/>
        </p:spPr>
      </p:pic>
      <p:pic>
        <p:nvPicPr>
          <p:cNvPr id="1028" name="Picture 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784813" y="4599266"/>
            <a:ext cx="1823711" cy="85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26288" y="5445224"/>
            <a:ext cx="1767851" cy="219254"/>
          </a:xfrm>
          <a:prstGeom prst="rect">
            <a:avLst/>
          </a:prstGeom>
          <a:solidFill>
            <a:schemeClr val="accent1">
              <a:lumMod val="60000"/>
              <a:lumOff val="40000"/>
            </a:schemeClr>
          </a:solidFill>
          <a:ln>
            <a:noFill/>
          </a:ln>
          <a:effectLst/>
        </p:spPr>
      </p:pic>
      <p:sp>
        <p:nvSpPr>
          <p:cNvPr id="5" name="正方形/長方形 4"/>
          <p:cNvSpPr/>
          <p:nvPr/>
        </p:nvSpPr>
        <p:spPr bwMode="auto">
          <a:xfrm>
            <a:off x="482065" y="4470486"/>
            <a:ext cx="360040" cy="144016"/>
          </a:xfrm>
          <a:prstGeom prst="rect">
            <a:avLst/>
          </a:prstGeom>
          <a:solidFill>
            <a:schemeClr val="bg1"/>
          </a:solidFill>
          <a:ln w="9525">
            <a:noFill/>
            <a:miter lim="800000"/>
            <a:headEnd/>
            <a:tailEnd/>
          </a:ln>
          <a:effectLst/>
          <a:extLst/>
        </p:spPr>
        <p:txBody>
          <a:bodyPr wrap="none" rtlCol="0" anchor="ctr"/>
          <a:lstStyle/>
          <a:p>
            <a:pPr algn="l"/>
            <a:endParaRPr kumimoji="0" lang="ja-JP" altLang="en-US" sz="1800" dirty="0"/>
          </a:p>
        </p:txBody>
      </p:sp>
      <p:sp>
        <p:nvSpPr>
          <p:cNvPr id="6" name="正方形/長方形 5"/>
          <p:cNvSpPr/>
          <p:nvPr/>
        </p:nvSpPr>
        <p:spPr bwMode="auto">
          <a:xfrm>
            <a:off x="2989467" y="4240405"/>
            <a:ext cx="1537924" cy="367658"/>
          </a:xfrm>
          <a:prstGeom prst="rect">
            <a:avLst/>
          </a:prstGeom>
          <a:solidFill>
            <a:schemeClr val="bg1"/>
          </a:solidFill>
          <a:ln w="9525">
            <a:noFill/>
            <a:miter lim="800000"/>
            <a:headEnd/>
            <a:tailEnd/>
          </a:ln>
          <a:effectLst/>
          <a:extLst/>
        </p:spPr>
        <p:txBody>
          <a:bodyPr wrap="none" rtlCol="0" anchor="ctr"/>
          <a:lstStyle/>
          <a:p>
            <a:pPr algn="l"/>
            <a:endParaRPr kumimoji="0" lang="ja-JP" altLang="en-US" sz="1800" dirty="0"/>
          </a:p>
        </p:txBody>
      </p:sp>
      <p:sp>
        <p:nvSpPr>
          <p:cNvPr id="26" name="テキスト ボックス 25"/>
          <p:cNvSpPr txBox="1"/>
          <p:nvPr/>
        </p:nvSpPr>
        <p:spPr>
          <a:xfrm>
            <a:off x="1488998" y="2426148"/>
            <a:ext cx="2269431" cy="523220"/>
          </a:xfrm>
          <a:prstGeom prst="rect">
            <a:avLst/>
          </a:prstGeom>
          <a:solidFill>
            <a:schemeClr val="bg1"/>
          </a:solidFill>
        </p:spPr>
        <p:txBody>
          <a:bodyPr wrap="square" rtlCol="0">
            <a:spAutoFit/>
          </a:bodyPr>
          <a:lstStyle/>
          <a:p>
            <a:r>
              <a:rPr lang="en-US" altLang="ja-JP" sz="700" dirty="0" smtClean="0">
                <a:latin typeface="+mj-ea"/>
                <a:ea typeface="+mj-ea"/>
                <a:cs typeface="Meiryo UI" panose="020B0604030504040204" pitchFamily="50" charset="-128"/>
              </a:rPr>
              <a:t>【</a:t>
            </a:r>
            <a:r>
              <a:rPr lang="ja-JP" altLang="en-US" sz="700" dirty="0" smtClean="0">
                <a:latin typeface="+mj-ea"/>
                <a:ea typeface="+mj-ea"/>
                <a:cs typeface="Meiryo UI" panose="020B0604030504040204" pitchFamily="50" charset="-128"/>
              </a:rPr>
              <a:t>研究棟Ａ棟</a:t>
            </a:r>
            <a:r>
              <a:rPr lang="en-US" altLang="ja-JP" sz="700" dirty="0" smtClean="0">
                <a:latin typeface="+mj-ea"/>
                <a:ea typeface="+mj-ea"/>
                <a:cs typeface="Meiryo UI" panose="020B0604030504040204" pitchFamily="50" charset="-128"/>
              </a:rPr>
              <a:t>】</a:t>
            </a:r>
            <a:r>
              <a:rPr lang="ja-JP" altLang="en-US" sz="700" dirty="0" smtClean="0">
                <a:latin typeface="+mj-ea"/>
                <a:ea typeface="+mj-ea"/>
                <a:cs typeface="Meiryo UI" panose="020B0604030504040204" pitchFamily="50" charset="-128"/>
              </a:rPr>
              <a:t>   １階：加工試験場。</a:t>
            </a:r>
            <a:endParaRPr lang="en-US" altLang="ja-JP" sz="700" dirty="0" smtClean="0">
              <a:latin typeface="+mj-ea"/>
              <a:ea typeface="+mj-ea"/>
              <a:cs typeface="Meiryo UI" panose="020B0604030504040204" pitchFamily="50" charset="-128"/>
            </a:endParaRPr>
          </a:p>
          <a:p>
            <a:r>
              <a:rPr lang="ja-JP" altLang="en-US" sz="700" dirty="0">
                <a:latin typeface="+mj-ea"/>
                <a:ea typeface="+mj-ea"/>
                <a:cs typeface="Meiryo UI" panose="020B0604030504040204" pitchFamily="50" charset="-128"/>
              </a:rPr>
              <a:t>　</a:t>
            </a:r>
            <a:r>
              <a:rPr lang="ja-JP" altLang="en-US" sz="700" dirty="0" smtClean="0">
                <a:latin typeface="+mj-ea"/>
                <a:ea typeface="+mj-ea"/>
                <a:cs typeface="Meiryo UI" panose="020B0604030504040204" pitchFamily="50" charset="-128"/>
              </a:rPr>
              <a:t>　　　　　　　　　２階：研究室配置。</a:t>
            </a:r>
            <a:endParaRPr lang="en-US" altLang="ja-JP" sz="700" dirty="0" smtClean="0">
              <a:latin typeface="+mj-ea"/>
              <a:ea typeface="+mj-ea"/>
              <a:cs typeface="Meiryo UI" panose="020B0604030504040204" pitchFamily="50" charset="-128"/>
            </a:endParaRPr>
          </a:p>
          <a:p>
            <a:r>
              <a:rPr lang="en-US" altLang="ja-JP" sz="700" dirty="0">
                <a:latin typeface="+mj-ea"/>
                <a:cs typeface="Meiryo UI" panose="020B0604030504040204" pitchFamily="50" charset="-128"/>
              </a:rPr>
              <a:t>【</a:t>
            </a:r>
            <a:r>
              <a:rPr lang="ja-JP" altLang="en-US" sz="700" dirty="0" smtClean="0">
                <a:latin typeface="+mj-ea"/>
                <a:cs typeface="Meiryo UI" panose="020B0604030504040204" pitchFamily="50" charset="-128"/>
              </a:rPr>
              <a:t>研究棟Ｂ棟</a:t>
            </a:r>
            <a:r>
              <a:rPr lang="en-US" altLang="ja-JP" sz="700" dirty="0" smtClean="0">
                <a:latin typeface="+mj-ea"/>
                <a:cs typeface="Meiryo UI" panose="020B0604030504040204" pitchFamily="50" charset="-128"/>
              </a:rPr>
              <a:t>】</a:t>
            </a:r>
            <a:r>
              <a:rPr lang="ja-JP" altLang="en-US" sz="700" dirty="0" smtClean="0">
                <a:latin typeface="+mj-ea"/>
                <a:cs typeface="Meiryo UI" panose="020B0604030504040204" pitchFamily="50" charset="-128"/>
              </a:rPr>
              <a:t>   ロボット標準試験場</a:t>
            </a:r>
            <a:r>
              <a:rPr kumimoji="1" lang="ja-JP" altLang="en-US" sz="700" dirty="0" smtClean="0">
                <a:latin typeface="+mj-ea"/>
                <a:ea typeface="+mj-ea"/>
                <a:cs typeface="Meiryo UI" panose="020B0604030504040204" pitchFamily="50" charset="-128"/>
              </a:rPr>
              <a:t>　</a:t>
            </a:r>
            <a:r>
              <a:rPr kumimoji="1" lang="ja-JP" altLang="en-US" sz="600" dirty="0" smtClean="0">
                <a:latin typeface="+mj-ea"/>
                <a:ea typeface="+mj-ea"/>
                <a:cs typeface="Meiryo UI" panose="020B0604030504040204" pitchFamily="50" charset="-128"/>
              </a:rPr>
              <a:t>（屋内飛翔体試験場）</a:t>
            </a:r>
            <a:endParaRPr kumimoji="1" lang="en-US" altLang="ja-JP" sz="600" dirty="0" smtClean="0">
              <a:latin typeface="+mj-ea"/>
              <a:ea typeface="+mj-ea"/>
              <a:cs typeface="Meiryo UI" panose="020B0604030504040204" pitchFamily="50" charset="-128"/>
            </a:endParaRPr>
          </a:p>
          <a:p>
            <a:r>
              <a:rPr lang="en-US" altLang="ja-JP" sz="700" dirty="0" smtClean="0">
                <a:latin typeface="+mj-ea"/>
                <a:cs typeface="Meiryo UI" panose="020B0604030504040204" pitchFamily="50" charset="-128"/>
              </a:rPr>
              <a:t>【</a:t>
            </a:r>
            <a:r>
              <a:rPr lang="ja-JP" altLang="en-US" sz="700" dirty="0">
                <a:latin typeface="+mj-ea"/>
                <a:cs typeface="Meiryo UI" panose="020B0604030504040204" pitchFamily="50" charset="-128"/>
              </a:rPr>
              <a:t>研修棟</a:t>
            </a:r>
            <a:r>
              <a:rPr lang="en-US" altLang="ja-JP" sz="700" dirty="0" smtClean="0">
                <a:latin typeface="+mj-ea"/>
                <a:cs typeface="Meiryo UI" panose="020B0604030504040204" pitchFamily="50" charset="-128"/>
              </a:rPr>
              <a:t>】</a:t>
            </a:r>
            <a:r>
              <a:rPr lang="ja-JP" altLang="en-US" sz="700" dirty="0" smtClean="0">
                <a:latin typeface="+mj-ea"/>
                <a:cs typeface="Meiryo UI" panose="020B0604030504040204" pitchFamily="50" charset="-128"/>
              </a:rPr>
              <a:t>　　　　研修室・宿泊施設等</a:t>
            </a:r>
            <a:endParaRPr kumimoji="1" lang="ja-JP" altLang="en-US" sz="700" dirty="0" smtClean="0">
              <a:latin typeface="+mj-ea"/>
              <a:ea typeface="+mj-ea"/>
              <a:cs typeface="Meiryo UI" panose="020B0604030504040204" pitchFamily="50" charset="-128"/>
            </a:endParaRPr>
          </a:p>
        </p:txBody>
      </p:sp>
    </p:spTree>
    <p:extLst>
      <p:ext uri="{BB962C8B-B14F-4D97-AF65-F5344CB8AC3E}">
        <p14:creationId xmlns:p14="http://schemas.microsoft.com/office/powerpoint/2010/main" val="412749129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596</TotalTime>
  <Words>115</Words>
  <Application>Microsoft Office PowerPoint</Application>
  <PresentationFormat>A4 210 x 297 mm</PresentationFormat>
  <Paragraphs>20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blank</vt:lpstr>
      <vt:lpstr>ロボットテストフィールド、国際産官学共同利用施設のイメージ</vt:lpstr>
    </vt:vector>
  </TitlesOfParts>
  <Company>METI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石井小百合</cp:lastModifiedBy>
  <cp:revision>86</cp:revision>
  <cp:lastPrinted>2016-05-06T11:46:39Z</cp:lastPrinted>
  <dcterms:created xsi:type="dcterms:W3CDTF">2015-12-21T11:46:26Z</dcterms:created>
  <dcterms:modified xsi:type="dcterms:W3CDTF">2016-05-13T10:12:34Z</dcterms:modified>
</cp:coreProperties>
</file>