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9" r:id="rId2"/>
    <p:sldId id="270" r:id="rId3"/>
    <p:sldId id="267" r:id="rId4"/>
    <p:sldId id="271" r:id="rId5"/>
    <p:sldId id="268" r:id="rId6"/>
    <p:sldId id="272" r:id="rId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4" autoAdjust="0"/>
  </p:normalViewPr>
  <p:slideViewPr>
    <p:cSldViewPr>
      <p:cViewPr>
        <p:scale>
          <a:sx n="76" d="100"/>
          <a:sy n="76" d="100"/>
        </p:scale>
        <p:origin x="-120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84EF5791-D292-457F-A5CC-109A09B2C0CE}" type="datetimeFigureOut">
              <a:rPr kumimoji="1" lang="ja-JP" altLang="en-US" smtClean="0"/>
              <a:t>2016/10/3</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C0AA163B-B249-44FF-AB10-305902334D0E}" type="slidenum">
              <a:rPr kumimoji="1" lang="ja-JP" altLang="en-US" smtClean="0"/>
              <a:t>‹#›</a:t>
            </a:fld>
            <a:endParaRPr kumimoji="1" lang="ja-JP" altLang="en-US"/>
          </a:p>
        </p:txBody>
      </p:sp>
    </p:spTree>
    <p:extLst>
      <p:ext uri="{BB962C8B-B14F-4D97-AF65-F5344CB8AC3E}">
        <p14:creationId xmlns:p14="http://schemas.microsoft.com/office/powerpoint/2010/main" val="3415988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現在の鹿島区での対応</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0AA163B-B249-44FF-AB10-305902334D0E}" type="slidenum">
              <a:rPr kumimoji="1" lang="ja-JP" altLang="en-US" smtClean="0"/>
              <a:t>2</a:t>
            </a:fld>
            <a:endParaRPr kumimoji="1" lang="ja-JP" altLang="en-US"/>
          </a:p>
        </p:txBody>
      </p:sp>
    </p:spTree>
    <p:extLst>
      <p:ext uri="{BB962C8B-B14F-4D97-AF65-F5344CB8AC3E}">
        <p14:creationId xmlns:p14="http://schemas.microsoft.com/office/powerpoint/2010/main" val="279215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0AA163B-B249-44FF-AB10-305902334D0E}" type="slidenum">
              <a:rPr kumimoji="1" lang="ja-JP" altLang="en-US" smtClean="0"/>
              <a:t>3</a:t>
            </a:fld>
            <a:endParaRPr kumimoji="1" lang="ja-JP" altLang="en-US"/>
          </a:p>
        </p:txBody>
      </p:sp>
    </p:spTree>
    <p:extLst>
      <p:ext uri="{BB962C8B-B14F-4D97-AF65-F5344CB8AC3E}">
        <p14:creationId xmlns:p14="http://schemas.microsoft.com/office/powerpoint/2010/main" val="1443547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FF38664-BDDA-41E1-A09B-2E7C1640DF3D}" type="datetime1">
              <a:rPr kumimoji="1" lang="ja-JP" altLang="en-US" smtClean="0"/>
              <a:t>2016/10/3</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１</a:t>
            </a:r>
            <a:endParaRPr kumimoji="1" lang="ja-JP" altLang="en-US"/>
          </a:p>
        </p:txBody>
      </p:sp>
      <p:sp>
        <p:nvSpPr>
          <p:cNvPr id="6" name="スライド番号プレースホルダー 5"/>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537433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D7A57C-CFFA-4B45-A988-24E396949BA3}" type="datetime1">
              <a:rPr kumimoji="1" lang="ja-JP" altLang="en-US" smtClean="0"/>
              <a:t>2016/10/3</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１</a:t>
            </a:r>
            <a:endParaRPr kumimoji="1" lang="ja-JP" altLang="en-US"/>
          </a:p>
        </p:txBody>
      </p:sp>
      <p:sp>
        <p:nvSpPr>
          <p:cNvPr id="6" name="スライド番号プレースホルダー 5"/>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201745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855421-DF0A-4D69-8B3C-B86989BCE716}" type="datetime1">
              <a:rPr kumimoji="1" lang="ja-JP" altLang="en-US" smtClean="0"/>
              <a:t>2016/10/3</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１</a:t>
            </a:r>
            <a:endParaRPr kumimoji="1" lang="ja-JP" altLang="en-US"/>
          </a:p>
        </p:txBody>
      </p:sp>
      <p:sp>
        <p:nvSpPr>
          <p:cNvPr id="6" name="スライド番号プレースホルダー 5"/>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3051255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BC4D41-9B0B-4D02-B9C7-C2A636BC9C76}" type="datetime1">
              <a:rPr kumimoji="1" lang="ja-JP" altLang="en-US" smtClean="0"/>
              <a:t>2016/10/3</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１</a:t>
            </a:r>
            <a:endParaRPr kumimoji="1" lang="ja-JP" altLang="en-US"/>
          </a:p>
        </p:txBody>
      </p:sp>
      <p:sp>
        <p:nvSpPr>
          <p:cNvPr id="6" name="スライド番号プレースホルダー 5"/>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4086635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0766431-1D69-4D6C-AFB8-A0B5B43901B1}" type="datetime1">
              <a:rPr kumimoji="1" lang="ja-JP" altLang="en-US" smtClean="0"/>
              <a:t>2016/10/3</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１</a:t>
            </a:r>
            <a:endParaRPr kumimoji="1" lang="ja-JP" altLang="en-US"/>
          </a:p>
        </p:txBody>
      </p:sp>
      <p:sp>
        <p:nvSpPr>
          <p:cNvPr id="6" name="スライド番号プレースホルダー 5"/>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2076532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4EE17FB-5106-478B-AC99-4DDD58C3B7EB}" type="datetime1">
              <a:rPr kumimoji="1" lang="ja-JP" altLang="en-US" smtClean="0"/>
              <a:t>2016/10/3</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１</a:t>
            </a:r>
            <a:endParaRPr kumimoji="1" lang="ja-JP" altLang="en-US"/>
          </a:p>
        </p:txBody>
      </p:sp>
      <p:sp>
        <p:nvSpPr>
          <p:cNvPr id="7" name="スライド番号プレースホルダー 6"/>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3191127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FE35FD-B978-40DF-A373-FBE57D1A4A40}" type="datetime1">
              <a:rPr kumimoji="1" lang="ja-JP" altLang="en-US" smtClean="0"/>
              <a:t>2016/10/3</a:t>
            </a:fld>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１</a:t>
            </a:r>
            <a:endParaRPr kumimoji="1" lang="ja-JP" altLang="en-US"/>
          </a:p>
        </p:txBody>
      </p:sp>
      <p:sp>
        <p:nvSpPr>
          <p:cNvPr id="9" name="スライド番号プレースホルダー 8"/>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76888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577F2C3-EFB3-4C9A-B3FD-4EF748F61DBB}" type="datetime1">
              <a:rPr kumimoji="1" lang="ja-JP" altLang="en-US" smtClean="0"/>
              <a:t>2016/10/3</a:t>
            </a:fld>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smtClean="0"/>
              <a:t>１</a:t>
            </a:r>
            <a:endParaRPr kumimoji="1" lang="ja-JP" altLang="en-US"/>
          </a:p>
        </p:txBody>
      </p:sp>
      <p:sp>
        <p:nvSpPr>
          <p:cNvPr id="5" name="スライド番号プレースホルダー 4"/>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1651792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7A98773-B683-463A-BF91-1E5735DBB27F}" type="datetime1">
              <a:rPr kumimoji="1" lang="ja-JP" altLang="en-US" smtClean="0"/>
              <a:t>2016/10/3</a:t>
            </a:fld>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１</a:t>
            </a:r>
            <a:endParaRPr kumimoji="1" lang="ja-JP" altLang="en-US"/>
          </a:p>
        </p:txBody>
      </p:sp>
      <p:sp>
        <p:nvSpPr>
          <p:cNvPr id="4" name="スライド番号プレースホルダー 3"/>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2361233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D08116-84DB-4FF0-AD32-954C4A3F65A8}" type="datetime1">
              <a:rPr kumimoji="1" lang="ja-JP" altLang="en-US" smtClean="0"/>
              <a:t>2016/10/3</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１</a:t>
            </a:r>
            <a:endParaRPr kumimoji="1" lang="ja-JP" altLang="en-US"/>
          </a:p>
        </p:txBody>
      </p:sp>
      <p:sp>
        <p:nvSpPr>
          <p:cNvPr id="7" name="スライド番号プレースホルダー 6"/>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3299126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B0B4CB7-28E3-47E0-8485-71E708F80E1C}" type="datetime1">
              <a:rPr kumimoji="1" lang="ja-JP" altLang="en-US" smtClean="0"/>
              <a:t>2016/10/3</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１</a:t>
            </a:r>
            <a:endParaRPr kumimoji="1" lang="ja-JP" altLang="en-US"/>
          </a:p>
        </p:txBody>
      </p:sp>
      <p:sp>
        <p:nvSpPr>
          <p:cNvPr id="7" name="スライド番号プレースホルダー 6"/>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4001529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C4119-9035-45B5-AF23-3829FCDEE682}" type="datetime1">
              <a:rPr kumimoji="1" lang="ja-JP" altLang="en-US" smtClean="0"/>
              <a:t>2016/10/3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１</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95503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899592" y="836712"/>
            <a:ext cx="7772400" cy="1470025"/>
          </a:xfrm>
        </p:spPr>
        <p:txBody>
          <a:bodyPr/>
          <a:lstStyle/>
          <a:p>
            <a:r>
              <a:rPr kumimoji="1" lang="en-US" altLang="ja-JP" dirty="0" smtClean="0"/>
              <a:t>JR</a:t>
            </a:r>
            <a:r>
              <a:rPr kumimoji="1" lang="ja-JP" altLang="en-US" dirty="0" smtClean="0"/>
              <a:t>常磐線鹿島駅</a:t>
            </a:r>
            <a:endParaRPr kumimoji="1" lang="ja-JP" altLang="en-US" dirty="0"/>
          </a:p>
        </p:txBody>
      </p:sp>
      <p:sp>
        <p:nvSpPr>
          <p:cNvPr id="6" name="サブタイトル 5"/>
          <p:cNvSpPr>
            <a:spLocks noGrp="1"/>
          </p:cNvSpPr>
          <p:nvPr>
            <p:ph type="subTitle" idx="1"/>
          </p:nvPr>
        </p:nvSpPr>
        <p:spPr>
          <a:xfrm>
            <a:off x="683568" y="2564904"/>
            <a:ext cx="7920880" cy="3312368"/>
          </a:xfrm>
        </p:spPr>
        <p:txBody>
          <a:bodyPr/>
          <a:lstStyle/>
          <a:p>
            <a:r>
              <a:rPr kumimoji="1" lang="ja-JP" altLang="en-US" dirty="0" smtClean="0"/>
              <a:t>無人化に伴う経過及び概要と対応方針（案）</a:t>
            </a:r>
            <a:endParaRPr kumimoji="1" lang="en-US" altLang="ja-JP" dirty="0" smtClean="0"/>
          </a:p>
          <a:p>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smtClean="0"/>
              <a:t>１</a:t>
            </a:r>
            <a:endParaRPr kumimoji="1" lang="ja-JP" altLang="en-US"/>
          </a:p>
        </p:txBody>
      </p:sp>
      <p:pic>
        <p:nvPicPr>
          <p:cNvPr id="1026" name="Picture 2" descr="C:\Users\0000020303\AppData\Local\Microsoft\Windows\Temporary Internet Files\Content.IE5\UZFNQBY7\20070701125424!阪急3000系電車part2[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3501008"/>
            <a:ext cx="5256583" cy="32365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1144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a:solidFill>
            <a:schemeClr val="tx2">
              <a:lumMod val="20000"/>
              <a:lumOff val="80000"/>
            </a:schemeClr>
          </a:solidFill>
        </p:spPr>
        <p:txBody>
          <a:bodyPr>
            <a:normAutofit fontScale="90000"/>
          </a:bodyPr>
          <a:lstStyle/>
          <a:p>
            <a:r>
              <a:rPr kumimoji="1" lang="ja-JP" altLang="en-US" i="1" dirty="0" smtClean="0"/>
              <a:t>これまでの各種団体の総合意見</a:t>
            </a:r>
            <a:endParaRPr kumimoji="1" lang="ja-JP" altLang="en-US" i="1" dirty="0"/>
          </a:p>
        </p:txBody>
      </p:sp>
      <p:sp>
        <p:nvSpPr>
          <p:cNvPr id="3" name="コンテンツ プレースホルダー 2"/>
          <p:cNvSpPr>
            <a:spLocks noGrp="1"/>
          </p:cNvSpPr>
          <p:nvPr>
            <p:ph idx="1"/>
          </p:nvPr>
        </p:nvSpPr>
        <p:spPr>
          <a:xfrm>
            <a:off x="457200" y="2420888"/>
            <a:ext cx="8229600" cy="3705275"/>
          </a:xfrm>
          <a:solidFill>
            <a:schemeClr val="accent6">
              <a:lumMod val="40000"/>
              <a:lumOff val="60000"/>
            </a:schemeClr>
          </a:solidFill>
        </p:spPr>
        <p:txBody>
          <a:bodyPr>
            <a:normAutofit fontScale="92500" lnSpcReduction="20000"/>
          </a:bodyPr>
          <a:lstStyle/>
          <a:p>
            <a:pPr marL="0" indent="0">
              <a:buNone/>
            </a:pPr>
            <a:r>
              <a:rPr kumimoji="1" lang="ja-JP" altLang="en-US" sz="2000" b="1" i="1" dirty="0" smtClean="0"/>
              <a:t>①あまりにも時間のない中での話なので、受け入れを考える側も、準備が整わないのではないか。</a:t>
            </a:r>
            <a:endParaRPr kumimoji="1" lang="en-US" altLang="ja-JP" sz="2000" b="1" i="1" dirty="0" smtClean="0"/>
          </a:p>
          <a:p>
            <a:pPr marL="0" indent="0">
              <a:buNone/>
            </a:pPr>
            <a:r>
              <a:rPr lang="ja-JP" altLang="en-US" sz="2000" b="1" i="1" dirty="0" smtClean="0"/>
              <a:t>②</a:t>
            </a:r>
            <a:r>
              <a:rPr lang="en-US" altLang="ja-JP" sz="2000" b="1" i="1" dirty="0" smtClean="0"/>
              <a:t>7</a:t>
            </a:r>
            <a:r>
              <a:rPr lang="ja-JP" altLang="en-US" sz="2000" b="1" i="1" dirty="0" smtClean="0"/>
              <a:t>月</a:t>
            </a:r>
            <a:r>
              <a:rPr lang="en-US" altLang="ja-JP" sz="2000" b="1" i="1" dirty="0" smtClean="0"/>
              <a:t>12</a:t>
            </a:r>
            <a:r>
              <a:rPr lang="ja-JP" altLang="en-US" sz="2000" b="1" i="1" dirty="0" smtClean="0"/>
              <a:t>日に小高の解除に併せ無人になることは、鹿島区民の感情も市の一体感を損ねる要因になってくるのではないか。</a:t>
            </a:r>
            <a:endParaRPr lang="en-US" altLang="ja-JP" sz="2000" b="1" i="1" dirty="0" smtClean="0"/>
          </a:p>
          <a:p>
            <a:pPr marL="0" indent="0">
              <a:buNone/>
            </a:pPr>
            <a:r>
              <a:rPr lang="ja-JP" altLang="en-US" sz="2000" b="1" i="1" dirty="0" smtClean="0"/>
              <a:t>③東日本大震災・原発事故からの復旧・復興・再生に向け、市民が心ひとつに取組まなければならない時期に「無人」にすることは、再生に逆行する。</a:t>
            </a:r>
            <a:endParaRPr lang="en-US" altLang="ja-JP" sz="2000" b="1" i="1" dirty="0" smtClean="0"/>
          </a:p>
          <a:p>
            <a:pPr marL="0" indent="0">
              <a:buNone/>
            </a:pPr>
            <a:r>
              <a:rPr lang="ja-JP" altLang="en-US" sz="2000" b="1" i="1" dirty="0"/>
              <a:t>④</a:t>
            </a:r>
            <a:r>
              <a:rPr kumimoji="1" lang="ja-JP" altLang="en-US" sz="2000" b="1" i="1" dirty="0" smtClean="0"/>
              <a:t>まだ、仮設住宅入居継続を希望する人も大勢いる中、今後もＪＲが小高まで開通すれば、一時帰宅や通学において、利用度は増す</a:t>
            </a:r>
            <a:r>
              <a:rPr kumimoji="1" lang="ja-JP" altLang="en-US" sz="2000" b="1" i="1" dirty="0" smtClean="0"/>
              <a:t>ので</a:t>
            </a:r>
            <a:r>
              <a:rPr kumimoji="1" lang="ja-JP" altLang="en-US" sz="2000" b="1" i="1" dirty="0" smtClean="0">
                <a:solidFill>
                  <a:srgbClr val="FF0000"/>
                </a:solidFill>
              </a:rPr>
              <a:t>は</a:t>
            </a:r>
            <a:r>
              <a:rPr kumimoji="1" lang="ja-JP" altLang="en-US" sz="2000" b="1" i="1" dirty="0" smtClean="0"/>
              <a:t>ない</a:t>
            </a:r>
            <a:r>
              <a:rPr kumimoji="1" lang="ja-JP" altLang="en-US" sz="2000" b="1" i="1" dirty="0" smtClean="0"/>
              <a:t>か。</a:t>
            </a:r>
            <a:endParaRPr kumimoji="1" lang="en-US" altLang="ja-JP" sz="2000" b="1" i="1" dirty="0" smtClean="0"/>
          </a:p>
          <a:p>
            <a:pPr marL="0" indent="0">
              <a:buNone/>
            </a:pPr>
            <a:r>
              <a:rPr lang="ja-JP" altLang="en-US" sz="2000" b="1" i="1" dirty="0"/>
              <a:t>⑤</a:t>
            </a:r>
            <a:r>
              <a:rPr lang="ja-JP" altLang="en-US" sz="2000" b="1" i="1" dirty="0" smtClean="0"/>
              <a:t>駅は、これまで鹿島区の玄関口として、そして顔としての役割を担ってきている。通勤・通学の利用者において無人になることは、防犯・治安の観点から人を張りつけるべきである。</a:t>
            </a:r>
            <a:endParaRPr lang="en-US" altLang="ja-JP" sz="2000" b="1" i="1" dirty="0" smtClean="0"/>
          </a:p>
          <a:p>
            <a:pPr marL="0" indent="0">
              <a:buNone/>
            </a:pPr>
            <a:r>
              <a:rPr lang="ja-JP" altLang="en-US" sz="2000" b="1" i="1" dirty="0"/>
              <a:t>⑥</a:t>
            </a:r>
            <a:r>
              <a:rPr kumimoji="1" lang="ja-JP" altLang="en-US" sz="2000" b="1" i="1" dirty="0" smtClean="0"/>
              <a:t>陳情、要望活動を行い、駅員を配置して頂くことを訴えるべきである。</a:t>
            </a:r>
            <a:endParaRPr kumimoji="1" lang="en-US" altLang="ja-JP" sz="2000" b="1" i="1" dirty="0" smtClean="0"/>
          </a:p>
          <a:p>
            <a:pPr marL="0" indent="0">
              <a:buNone/>
            </a:pPr>
            <a:r>
              <a:rPr lang="ja-JP" altLang="en-US" sz="2000" b="1" i="1" dirty="0"/>
              <a:t>⑦</a:t>
            </a:r>
            <a:r>
              <a:rPr lang="ja-JP" altLang="en-US" sz="2000" b="1" i="1" dirty="0" smtClean="0"/>
              <a:t>３年後には、県立の特別支援学校も建設されることや仙台方面再開通を考えれば、駅員の配置は必要ではないか。</a:t>
            </a:r>
            <a:endParaRPr kumimoji="1" lang="ja-JP" altLang="en-US" sz="2000" b="1" i="1" dirty="0"/>
          </a:p>
        </p:txBody>
      </p:sp>
      <p:sp>
        <p:nvSpPr>
          <p:cNvPr id="4" name="フッター プレースホルダー 3"/>
          <p:cNvSpPr>
            <a:spLocks noGrp="1"/>
          </p:cNvSpPr>
          <p:nvPr>
            <p:ph type="ftr" sz="quarter" idx="11"/>
          </p:nvPr>
        </p:nvSpPr>
        <p:spPr/>
        <p:txBody>
          <a:bodyPr/>
          <a:lstStyle/>
          <a:p>
            <a:r>
              <a:rPr kumimoji="1" lang="en-US" altLang="ja-JP" dirty="0" smtClean="0"/>
              <a:t>1</a:t>
            </a:r>
            <a:endParaRPr kumimoji="1" lang="ja-JP" altLang="en-US" dirty="0"/>
          </a:p>
        </p:txBody>
      </p:sp>
      <p:sp>
        <p:nvSpPr>
          <p:cNvPr id="7" name="テキスト ボックス 6"/>
          <p:cNvSpPr txBox="1"/>
          <p:nvPr/>
        </p:nvSpPr>
        <p:spPr>
          <a:xfrm>
            <a:off x="395536" y="1268760"/>
            <a:ext cx="8280920" cy="646331"/>
          </a:xfrm>
          <a:prstGeom prst="rect">
            <a:avLst/>
          </a:prstGeom>
          <a:solidFill>
            <a:schemeClr val="accent5">
              <a:lumMod val="40000"/>
              <a:lumOff val="60000"/>
            </a:schemeClr>
          </a:solidFill>
        </p:spPr>
        <p:txBody>
          <a:bodyPr wrap="square" rtlCol="0">
            <a:spAutoFit/>
          </a:bodyPr>
          <a:lstStyle/>
          <a:p>
            <a:r>
              <a:rPr kumimoji="1" lang="ja-JP" altLang="en-US" dirty="0" smtClean="0"/>
              <a:t>鹿島区行政区長会役員会及び区長会</a:t>
            </a:r>
            <a:r>
              <a:rPr kumimoji="1" lang="en-US" altLang="ja-JP" dirty="0" smtClean="0"/>
              <a:t>//</a:t>
            </a:r>
            <a:r>
              <a:rPr kumimoji="1" lang="ja-JP" altLang="en-US" dirty="0" smtClean="0"/>
              <a:t>鹿島区地域協議会</a:t>
            </a:r>
            <a:r>
              <a:rPr kumimoji="1" lang="en-US" altLang="ja-JP" dirty="0" smtClean="0"/>
              <a:t>//</a:t>
            </a:r>
            <a:r>
              <a:rPr kumimoji="1" lang="ja-JP" altLang="en-US" dirty="0" smtClean="0"/>
              <a:t>青少年育成市民会議鹿島地区推進協議会</a:t>
            </a:r>
            <a:r>
              <a:rPr kumimoji="1" lang="en-US" altLang="ja-JP" dirty="0" smtClean="0"/>
              <a:t>//</a:t>
            </a:r>
            <a:r>
              <a:rPr kumimoji="1" lang="ja-JP" altLang="en-US" dirty="0" smtClean="0"/>
              <a:t>交通対策協議会鹿島支部</a:t>
            </a:r>
            <a:endParaRPr kumimoji="1" lang="ja-JP" altLang="en-US" dirty="0"/>
          </a:p>
        </p:txBody>
      </p:sp>
      <p:sp>
        <p:nvSpPr>
          <p:cNvPr id="8" name="下矢印 7"/>
          <p:cNvSpPr/>
          <p:nvPr/>
        </p:nvSpPr>
        <p:spPr>
          <a:xfrm>
            <a:off x="4283968" y="1052736"/>
            <a:ext cx="79208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下矢印 9"/>
          <p:cNvSpPr/>
          <p:nvPr/>
        </p:nvSpPr>
        <p:spPr>
          <a:xfrm>
            <a:off x="4283968" y="1915091"/>
            <a:ext cx="792088" cy="4337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37853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922114"/>
          </a:xfrm>
          <a:solidFill>
            <a:schemeClr val="accent5">
              <a:lumMod val="40000"/>
              <a:lumOff val="60000"/>
            </a:schemeClr>
          </a:solidFill>
        </p:spPr>
        <p:txBody>
          <a:bodyPr>
            <a:normAutofit/>
          </a:bodyPr>
          <a:lstStyle/>
          <a:p>
            <a:r>
              <a:rPr kumimoji="1" lang="ja-JP" altLang="en-US" sz="3600" dirty="0" smtClean="0"/>
              <a:t>現在の鹿島区としての対応と検討事項</a:t>
            </a:r>
            <a:endParaRPr kumimoji="1" lang="ja-JP" altLang="en-US" sz="3600" dirty="0"/>
          </a:p>
        </p:txBody>
      </p:sp>
      <p:sp>
        <p:nvSpPr>
          <p:cNvPr id="3" name="コンテンツ プレースホルダー 2"/>
          <p:cNvSpPr>
            <a:spLocks noGrp="1"/>
          </p:cNvSpPr>
          <p:nvPr>
            <p:ph idx="1"/>
          </p:nvPr>
        </p:nvSpPr>
        <p:spPr>
          <a:xfrm>
            <a:off x="457200" y="3068960"/>
            <a:ext cx="8229600" cy="3057203"/>
          </a:xfrm>
          <a:solidFill>
            <a:schemeClr val="accent5">
              <a:lumMod val="60000"/>
              <a:lumOff val="40000"/>
            </a:schemeClr>
          </a:solidFill>
        </p:spPr>
        <p:txBody>
          <a:bodyPr>
            <a:normAutofit fontScale="77500" lnSpcReduction="20000"/>
          </a:bodyPr>
          <a:lstStyle/>
          <a:p>
            <a:r>
              <a:rPr kumimoji="1" lang="ja-JP" altLang="en-US" sz="2800" dirty="0" smtClean="0"/>
              <a:t>各種団体等へ現状の報告と意見聴取　</a:t>
            </a:r>
            <a:r>
              <a:rPr kumimoji="1" lang="en-US" altLang="ja-JP" sz="2800" dirty="0" smtClean="0"/>
              <a:t>※</a:t>
            </a:r>
            <a:r>
              <a:rPr kumimoji="1" lang="ja-JP" altLang="en-US" sz="2800" dirty="0" smtClean="0"/>
              <a:t>１</a:t>
            </a:r>
            <a:endParaRPr kumimoji="1" lang="en-US" altLang="ja-JP" sz="2800" dirty="0" smtClean="0"/>
          </a:p>
          <a:p>
            <a:r>
              <a:rPr kumimoji="1" lang="ja-JP" altLang="en-US" sz="2800" dirty="0" smtClean="0"/>
              <a:t>駅前に防犯カメラの設置を検討協議　⇒平成</a:t>
            </a:r>
            <a:r>
              <a:rPr kumimoji="1" lang="en-US" altLang="ja-JP" sz="2800" dirty="0" smtClean="0"/>
              <a:t>28</a:t>
            </a:r>
            <a:r>
              <a:rPr kumimoji="1" lang="ja-JP" altLang="en-US" sz="2800" dirty="0" smtClean="0"/>
              <a:t>年</a:t>
            </a:r>
            <a:r>
              <a:rPr kumimoji="1" lang="en-US" altLang="ja-JP" sz="2800" dirty="0" smtClean="0"/>
              <a:t>12</a:t>
            </a:r>
            <a:r>
              <a:rPr kumimoji="1" lang="ja-JP" altLang="en-US" sz="2800" dirty="0" smtClean="0"/>
              <a:t>月設置予定</a:t>
            </a:r>
            <a:endParaRPr kumimoji="1" lang="en-US" altLang="ja-JP" sz="2800" dirty="0" smtClean="0"/>
          </a:p>
          <a:p>
            <a:r>
              <a:rPr lang="ja-JP" altLang="en-US" sz="2800" dirty="0" smtClean="0"/>
              <a:t>切符販売を含め</a:t>
            </a:r>
            <a:r>
              <a:rPr lang="ja-JP" altLang="en-US" sz="2800" dirty="0"/>
              <a:t>駅舎を利活用し</a:t>
            </a:r>
            <a:r>
              <a:rPr lang="ja-JP" altLang="en-US" sz="2800" dirty="0" smtClean="0"/>
              <a:t>、安全・安心と駅前活性化を図るべく団体等の模索　⇒かしま観光協会、</a:t>
            </a:r>
            <a:r>
              <a:rPr lang="en-US" altLang="ja-JP" sz="2800" dirty="0" smtClean="0"/>
              <a:t>NPO</a:t>
            </a:r>
            <a:r>
              <a:rPr lang="ja-JP" altLang="en-US" sz="2800" dirty="0" smtClean="0"/>
              <a:t>法人あさが</a:t>
            </a:r>
            <a:r>
              <a:rPr lang="ja-JP" altLang="en-US" sz="2800" dirty="0" err="1" smtClean="0"/>
              <a:t>お</a:t>
            </a:r>
            <a:r>
              <a:rPr lang="ja-JP" altLang="en-US" sz="2800" dirty="0" smtClean="0"/>
              <a:t>　</a:t>
            </a:r>
            <a:r>
              <a:rPr lang="en-US" altLang="ja-JP" sz="2800" dirty="0" smtClean="0"/>
              <a:t>※</a:t>
            </a:r>
            <a:r>
              <a:rPr lang="ja-JP" altLang="en-US" sz="2800" dirty="0" smtClean="0"/>
              <a:t>２</a:t>
            </a:r>
            <a:endParaRPr kumimoji="1" lang="en-US" altLang="ja-JP" sz="2800" dirty="0" smtClean="0"/>
          </a:p>
          <a:p>
            <a:r>
              <a:rPr kumimoji="1" lang="ja-JP" altLang="en-US" sz="2800" dirty="0" smtClean="0"/>
              <a:t>ボランティア団体</a:t>
            </a:r>
            <a:r>
              <a:rPr kumimoji="1" lang="en-US" altLang="ja-JP" sz="2800" dirty="0" smtClean="0"/>
              <a:t>(</a:t>
            </a:r>
            <a:r>
              <a:rPr kumimoji="1" lang="ja-JP" altLang="en-US" sz="2800" dirty="0" smtClean="0"/>
              <a:t>一本松を守る会）による通勤・通学時間帯の防犯パトロール</a:t>
            </a:r>
            <a:endParaRPr kumimoji="1" lang="en-US" altLang="ja-JP" sz="2800" dirty="0" smtClean="0"/>
          </a:p>
          <a:p>
            <a:r>
              <a:rPr lang="ja-JP" altLang="en-US" sz="2800" dirty="0" smtClean="0"/>
              <a:t>商工会</a:t>
            </a:r>
            <a:r>
              <a:rPr lang="ja-JP" altLang="en-US" sz="2800" dirty="0"/>
              <a:t>女性部に</a:t>
            </a:r>
            <a:r>
              <a:rPr lang="ja-JP" altLang="en-US" sz="2800" dirty="0" smtClean="0"/>
              <a:t>よる駅舎</a:t>
            </a:r>
            <a:r>
              <a:rPr lang="ja-JP" altLang="en-US" sz="2800" dirty="0"/>
              <a:t>清掃</a:t>
            </a:r>
            <a:r>
              <a:rPr lang="ja-JP" altLang="en-US" sz="2800" dirty="0" smtClean="0"/>
              <a:t>業務（</a:t>
            </a:r>
            <a:r>
              <a:rPr lang="en-US" altLang="ja-JP" sz="2800" dirty="0" smtClean="0"/>
              <a:t>JR</a:t>
            </a:r>
            <a:r>
              <a:rPr lang="ja-JP" altLang="en-US" sz="2800" dirty="0" smtClean="0"/>
              <a:t>との委託契約）</a:t>
            </a:r>
            <a:endParaRPr lang="en-US" altLang="ja-JP" sz="2800" dirty="0" smtClean="0"/>
          </a:p>
          <a:p>
            <a:r>
              <a:rPr kumimoji="1" lang="ja-JP" altLang="en-US" sz="2800" dirty="0" smtClean="0"/>
              <a:t>市（区役所）職員による、帰宅時間帯における防犯パトロール</a:t>
            </a:r>
            <a:endParaRPr kumimoji="1" lang="en-US" altLang="ja-JP" sz="2800" dirty="0" smtClean="0"/>
          </a:p>
          <a:p>
            <a:r>
              <a:rPr lang="en-US" altLang="ja-JP" sz="2800" dirty="0" smtClean="0"/>
              <a:t>JR</a:t>
            </a:r>
            <a:r>
              <a:rPr lang="ja-JP" altLang="en-US" sz="2800" dirty="0" smtClean="0"/>
              <a:t>水戸支社に対し、駅員等の張付けをお願いすべく要望活動</a:t>
            </a:r>
            <a:endParaRPr kumimoji="1" lang="en-US" altLang="ja-JP" sz="2800" dirty="0" smtClean="0"/>
          </a:p>
          <a:p>
            <a:pPr marL="0" indent="0">
              <a:buNone/>
            </a:pPr>
            <a:endParaRPr kumimoji="1" lang="ja-JP" altLang="en-US" sz="2800" dirty="0"/>
          </a:p>
        </p:txBody>
      </p:sp>
      <p:sp>
        <p:nvSpPr>
          <p:cNvPr id="4" name="フッター プレースホルダー 3"/>
          <p:cNvSpPr>
            <a:spLocks noGrp="1"/>
          </p:cNvSpPr>
          <p:nvPr>
            <p:ph type="ftr" sz="quarter" idx="11"/>
          </p:nvPr>
        </p:nvSpPr>
        <p:spPr/>
        <p:txBody>
          <a:bodyPr/>
          <a:lstStyle/>
          <a:p>
            <a:r>
              <a:rPr kumimoji="1" lang="en-US" altLang="ja-JP" smtClean="0"/>
              <a:t>2</a:t>
            </a:r>
            <a:endParaRPr kumimoji="1" lang="ja-JP" altLang="en-US" dirty="0"/>
          </a:p>
        </p:txBody>
      </p:sp>
      <p:sp>
        <p:nvSpPr>
          <p:cNvPr id="5" name="テキスト ボックス 4"/>
          <p:cNvSpPr txBox="1"/>
          <p:nvPr/>
        </p:nvSpPr>
        <p:spPr>
          <a:xfrm>
            <a:off x="611560" y="1340768"/>
            <a:ext cx="7560840" cy="1200329"/>
          </a:xfrm>
          <a:prstGeom prst="rect">
            <a:avLst/>
          </a:prstGeom>
          <a:solidFill>
            <a:schemeClr val="accent2">
              <a:lumMod val="20000"/>
              <a:lumOff val="80000"/>
            </a:schemeClr>
          </a:solidFill>
        </p:spPr>
        <p:txBody>
          <a:bodyPr wrap="square" rtlCol="0">
            <a:spAutoFit/>
          </a:bodyPr>
          <a:lstStyle/>
          <a:p>
            <a:r>
              <a:rPr kumimoji="1" lang="ja-JP" altLang="en-US" dirty="0" smtClean="0"/>
              <a:t>鹿島駅無人化後の出来事</a:t>
            </a:r>
            <a:endParaRPr kumimoji="1" lang="en-US" altLang="ja-JP" dirty="0" smtClean="0"/>
          </a:p>
          <a:p>
            <a:r>
              <a:rPr lang="ja-JP" altLang="en-US" dirty="0" smtClean="0"/>
              <a:t>・</a:t>
            </a:r>
            <a:r>
              <a:rPr lang="en-US" altLang="ja-JP" dirty="0" smtClean="0"/>
              <a:t>JR</a:t>
            </a:r>
            <a:r>
              <a:rPr lang="ja-JP" altLang="en-US" dirty="0" smtClean="0"/>
              <a:t>利用高校女子生徒の痴漢行為を受けた事象あり</a:t>
            </a:r>
            <a:endParaRPr lang="en-US" altLang="ja-JP" dirty="0" smtClean="0"/>
          </a:p>
          <a:p>
            <a:r>
              <a:rPr kumimoji="1" lang="ja-JP" altLang="en-US" dirty="0" smtClean="0"/>
              <a:t>・一般ごみを駅に持ち込み捨てられる事例あり</a:t>
            </a:r>
            <a:endParaRPr kumimoji="1" lang="en-US" altLang="ja-JP" dirty="0" smtClean="0"/>
          </a:p>
          <a:p>
            <a:r>
              <a:rPr lang="ja-JP" altLang="en-US" dirty="0" smtClean="0"/>
              <a:t>・無人になったため、夜間等たまり場化になる傾向あり</a:t>
            </a:r>
            <a:endParaRPr kumimoji="1" lang="ja-JP" altLang="en-US" dirty="0"/>
          </a:p>
        </p:txBody>
      </p:sp>
      <p:sp>
        <p:nvSpPr>
          <p:cNvPr id="7" name="下矢印 6"/>
          <p:cNvSpPr/>
          <p:nvPr/>
        </p:nvSpPr>
        <p:spPr>
          <a:xfrm>
            <a:off x="3851920" y="2541097"/>
            <a:ext cx="1440160" cy="5278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53777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20000"/>
              <a:lumOff val="80000"/>
            </a:schemeClr>
          </a:solidFill>
        </p:spPr>
        <p:txBody>
          <a:bodyPr>
            <a:normAutofit/>
          </a:bodyPr>
          <a:lstStyle/>
          <a:p>
            <a:pPr algn="l"/>
            <a:r>
              <a:rPr kumimoji="1" lang="en-US" altLang="ja-JP" sz="3200" dirty="0" smtClean="0"/>
              <a:t>※</a:t>
            </a:r>
            <a:r>
              <a:rPr kumimoji="1" lang="ja-JP" altLang="en-US" sz="3200" dirty="0" smtClean="0"/>
              <a:t>１　防犯・治安維持を兼ねた駅舎活用に対す　　</a:t>
            </a:r>
            <a:r>
              <a:rPr kumimoji="1" lang="ja-JP" altLang="en-US" sz="3200" dirty="0" err="1" smtClean="0"/>
              <a:t>る</a:t>
            </a:r>
            <a:r>
              <a:rPr kumimoji="1" lang="ja-JP" altLang="en-US" sz="3200" dirty="0" smtClean="0"/>
              <a:t>各種団体、近隣住民の主な意見</a:t>
            </a:r>
            <a:endParaRPr kumimoji="1" lang="ja-JP" altLang="en-US" sz="3200" dirty="0"/>
          </a:p>
        </p:txBody>
      </p:sp>
      <p:sp>
        <p:nvSpPr>
          <p:cNvPr id="3" name="コンテンツ プレースホルダー 2"/>
          <p:cNvSpPr>
            <a:spLocks noGrp="1"/>
          </p:cNvSpPr>
          <p:nvPr>
            <p:ph idx="1"/>
          </p:nvPr>
        </p:nvSpPr>
        <p:spPr>
          <a:solidFill>
            <a:schemeClr val="accent6">
              <a:lumMod val="20000"/>
              <a:lumOff val="80000"/>
            </a:schemeClr>
          </a:solidFill>
        </p:spPr>
        <p:txBody>
          <a:bodyPr>
            <a:normAutofit/>
          </a:bodyPr>
          <a:lstStyle/>
          <a:p>
            <a:pPr marL="0" indent="0">
              <a:buNone/>
            </a:pPr>
            <a:r>
              <a:rPr lang="ja-JP" altLang="en-US" sz="2400" b="1" dirty="0" smtClean="0"/>
              <a:t>・地域行政区</a:t>
            </a:r>
            <a:r>
              <a:rPr lang="ja-JP" altLang="en-US" sz="2400" dirty="0" smtClean="0"/>
              <a:t>・・・①現状から見て、税金を投じてまで、駅舎に人を張りつける必要はないのではないか。また、駅舎活用を含め目的があって使用する団体等には支援していくべきではないか。</a:t>
            </a:r>
            <a:endParaRPr lang="en-US" altLang="ja-JP" sz="2400" dirty="0" smtClean="0"/>
          </a:p>
          <a:p>
            <a:pPr marL="0" indent="0">
              <a:buNone/>
            </a:pPr>
            <a:r>
              <a:rPr kumimoji="1" lang="ja-JP" altLang="en-US" sz="2400" dirty="0" smtClean="0"/>
              <a:t>②主に列車を使う学生を持つ家庭は、駅員をおいてほしいと思うのが本音ではないか。</a:t>
            </a:r>
            <a:endParaRPr kumimoji="1" lang="en-US" altLang="ja-JP" sz="2400" dirty="0" smtClean="0"/>
          </a:p>
          <a:p>
            <a:pPr marL="0" indent="0">
              <a:buNone/>
            </a:pPr>
            <a:r>
              <a:rPr lang="ja-JP" altLang="en-US" sz="2400" b="1" dirty="0" smtClean="0"/>
              <a:t>・地域周辺関係者</a:t>
            </a:r>
            <a:r>
              <a:rPr lang="ja-JP" altLang="en-US" sz="2400" dirty="0" smtClean="0"/>
              <a:t>・・・①</a:t>
            </a:r>
            <a:r>
              <a:rPr lang="en-US" altLang="ja-JP" sz="2400" dirty="0" smtClean="0"/>
              <a:t>JR</a:t>
            </a:r>
            <a:r>
              <a:rPr lang="ja-JP" altLang="en-US" sz="2400" dirty="0" smtClean="0"/>
              <a:t>は、必要最低限の責務で運行を考えているようだ。②直接苦情等を言わないと動かない。③人をおいてほしいが、駅舎等を改築する場合は制約が多く難しいはず。</a:t>
            </a:r>
            <a:endParaRPr lang="en-US" altLang="ja-JP" sz="2400" dirty="0" smtClean="0"/>
          </a:p>
          <a:p>
            <a:pPr marL="0" indent="0">
              <a:buNone/>
            </a:pPr>
            <a:r>
              <a:rPr kumimoji="1" lang="ja-JP" altLang="en-US" sz="2400" dirty="0" smtClean="0"/>
              <a:t>④各種問合せ先など、目立つところに表示して頂きたい。</a:t>
            </a:r>
            <a:endParaRPr kumimoji="1" lang="en-US" altLang="ja-JP" sz="2400" dirty="0" smtClean="0"/>
          </a:p>
          <a:p>
            <a:pPr marL="0" indent="0">
              <a:buNone/>
            </a:pPr>
            <a:r>
              <a:rPr kumimoji="1" lang="ja-JP" altLang="en-US" sz="2400" b="1" dirty="0" smtClean="0"/>
              <a:t>・地域老人会代表</a:t>
            </a:r>
            <a:r>
              <a:rPr kumimoji="1" lang="ja-JP" altLang="en-US" sz="2400" dirty="0" smtClean="0"/>
              <a:t>・・・緊急時などの対応を考慮すれば、駅員等は</a:t>
            </a:r>
            <a:r>
              <a:rPr kumimoji="1" lang="ja-JP" altLang="en-US" sz="2400" dirty="0" smtClean="0"/>
              <a:t>必要</a:t>
            </a:r>
            <a:r>
              <a:rPr kumimoji="1" lang="ja-JP" altLang="en-US" sz="2400" dirty="0" smtClean="0">
                <a:solidFill>
                  <a:srgbClr val="FF0000"/>
                </a:solidFill>
              </a:rPr>
              <a:t>だ</a:t>
            </a:r>
            <a:r>
              <a:rPr kumimoji="1" lang="ja-JP" altLang="en-US" sz="2400" dirty="0" smtClean="0"/>
              <a:t>と</a:t>
            </a:r>
            <a:r>
              <a:rPr kumimoji="1" lang="ja-JP" altLang="en-US" sz="2400" dirty="0" smtClean="0"/>
              <a:t>思うが、列車利用率から見ると難しい。</a:t>
            </a:r>
            <a:endParaRPr kumimoji="1" lang="ja-JP" altLang="en-US" sz="2400" dirty="0"/>
          </a:p>
        </p:txBody>
      </p:sp>
      <p:sp>
        <p:nvSpPr>
          <p:cNvPr id="4" name="フッター プレースホルダー 3"/>
          <p:cNvSpPr>
            <a:spLocks noGrp="1"/>
          </p:cNvSpPr>
          <p:nvPr>
            <p:ph type="ftr" sz="quarter" idx="11"/>
          </p:nvPr>
        </p:nvSpPr>
        <p:spPr/>
        <p:txBody>
          <a:bodyPr/>
          <a:lstStyle/>
          <a:p>
            <a:r>
              <a:rPr lang="ja-JP" altLang="en-US" dirty="0"/>
              <a:t>３</a:t>
            </a:r>
            <a:endParaRPr kumimoji="1" lang="ja-JP" altLang="en-US" dirty="0"/>
          </a:p>
        </p:txBody>
      </p:sp>
    </p:spTree>
    <p:extLst>
      <p:ext uri="{BB962C8B-B14F-4D97-AF65-F5344CB8AC3E}">
        <p14:creationId xmlns:p14="http://schemas.microsoft.com/office/powerpoint/2010/main" val="3515545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94122"/>
          </a:xfrm>
          <a:solidFill>
            <a:schemeClr val="accent6">
              <a:lumMod val="40000"/>
              <a:lumOff val="60000"/>
            </a:schemeClr>
          </a:solidFill>
        </p:spPr>
        <p:txBody>
          <a:bodyPr>
            <a:normAutofit/>
          </a:bodyPr>
          <a:lstStyle/>
          <a:p>
            <a:r>
              <a:rPr kumimoji="1" lang="en-US" altLang="ja-JP" sz="2800" dirty="0" smtClean="0"/>
              <a:t>9/21</a:t>
            </a:r>
            <a:r>
              <a:rPr kumimoji="1" lang="ja-JP" altLang="en-US" sz="2800" dirty="0" smtClean="0"/>
              <a:t>行政区長会臨時連絡会議へ要望活動の提案</a:t>
            </a:r>
            <a:endParaRPr kumimoji="1" lang="ja-JP" altLang="en-US" sz="2800" dirty="0"/>
          </a:p>
        </p:txBody>
      </p:sp>
      <p:sp>
        <p:nvSpPr>
          <p:cNvPr id="3" name="コンテンツ プレースホルダー 2"/>
          <p:cNvSpPr>
            <a:spLocks noGrp="1"/>
          </p:cNvSpPr>
          <p:nvPr>
            <p:ph idx="1"/>
          </p:nvPr>
        </p:nvSpPr>
        <p:spPr>
          <a:solidFill>
            <a:schemeClr val="accent4">
              <a:lumMod val="20000"/>
              <a:lumOff val="80000"/>
            </a:schemeClr>
          </a:solidFill>
        </p:spPr>
        <p:txBody>
          <a:bodyPr/>
          <a:lstStyle/>
          <a:p>
            <a:pPr marL="0" indent="0">
              <a:buNone/>
            </a:pPr>
            <a:r>
              <a:rPr kumimoji="1" lang="ja-JP" altLang="en-US" sz="2400" dirty="0" smtClean="0"/>
              <a:t>①</a:t>
            </a:r>
            <a:r>
              <a:rPr kumimoji="1" lang="en-US" altLang="ja-JP" sz="2400" dirty="0" smtClean="0"/>
              <a:t>JR</a:t>
            </a:r>
            <a:r>
              <a:rPr lang="ja-JP" altLang="en-US" sz="2400" dirty="0" smtClean="0"/>
              <a:t>常磐線鹿島駅無人化に伴う要望について</a:t>
            </a:r>
            <a:r>
              <a:rPr kumimoji="1" lang="ja-JP" altLang="en-US" sz="2400" dirty="0" smtClean="0"/>
              <a:t>区長会の意見・対応方針</a:t>
            </a:r>
            <a:endParaRPr kumimoji="1" lang="en-US" altLang="ja-JP" sz="2400" dirty="0" smtClean="0"/>
          </a:p>
          <a:p>
            <a:pPr marL="0" indent="0">
              <a:buNone/>
            </a:pPr>
            <a:endParaRPr lang="en-US" altLang="ja-JP" sz="2400" dirty="0" smtClean="0"/>
          </a:p>
          <a:p>
            <a:pPr marL="0" indent="0">
              <a:buNone/>
            </a:pPr>
            <a:r>
              <a:rPr lang="ja-JP" altLang="en-US" sz="2400" dirty="0" smtClean="0"/>
              <a:t>・要望も必要だが、電車の利用促進を図ることが大切ではないか。</a:t>
            </a:r>
            <a:endParaRPr lang="en-US" altLang="ja-JP" sz="2400" dirty="0" smtClean="0"/>
          </a:p>
          <a:p>
            <a:pPr marL="0" indent="0">
              <a:buNone/>
            </a:pPr>
            <a:r>
              <a:rPr kumimoji="1" lang="ja-JP" altLang="en-US" sz="2400" dirty="0" smtClean="0"/>
              <a:t>・</a:t>
            </a:r>
            <a:r>
              <a:rPr kumimoji="1" lang="en-US" altLang="ja-JP" sz="2400" dirty="0" smtClean="0"/>
              <a:t>12/10</a:t>
            </a:r>
            <a:r>
              <a:rPr kumimoji="1" lang="ja-JP" altLang="en-US" sz="2400" dirty="0" err="1" smtClean="0"/>
              <a:t>に仙</a:t>
            </a:r>
            <a:r>
              <a:rPr kumimoji="1" lang="ja-JP" altLang="en-US" sz="2400" dirty="0" smtClean="0"/>
              <a:t>台方面へ延伸する。その利用状況を見てからの要望でも遅くないのではないか。バス利用者の移行も見極める。</a:t>
            </a:r>
            <a:endParaRPr kumimoji="1" lang="en-US" altLang="ja-JP" sz="2400" dirty="0" smtClean="0"/>
          </a:p>
          <a:p>
            <a:pPr marL="0" indent="0">
              <a:buNone/>
            </a:pPr>
            <a:r>
              <a:rPr lang="ja-JP" altLang="en-US" sz="2400" dirty="0" smtClean="0"/>
              <a:t>・文面を精査の上、提出することが望ましいのでないか。</a:t>
            </a:r>
            <a:endParaRPr lang="en-US" altLang="ja-JP" sz="2400" dirty="0" smtClean="0"/>
          </a:p>
          <a:p>
            <a:pPr marL="0" indent="0">
              <a:buNone/>
            </a:pPr>
            <a:r>
              <a:rPr kumimoji="1" lang="ja-JP" altLang="en-US" sz="2400" dirty="0" smtClean="0"/>
              <a:t>・他に連名となる関係機関の意見を反映させた内容にすべき。</a:t>
            </a:r>
            <a:endParaRPr kumimoji="1" lang="ja-JP" altLang="en-US" sz="2400" dirty="0"/>
          </a:p>
        </p:txBody>
      </p:sp>
      <p:sp>
        <p:nvSpPr>
          <p:cNvPr id="5" name="下矢印 4"/>
          <p:cNvSpPr/>
          <p:nvPr/>
        </p:nvSpPr>
        <p:spPr>
          <a:xfrm>
            <a:off x="3660959" y="2226180"/>
            <a:ext cx="136815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dirty="0" smtClean="0"/>
              <a:t>4</a:t>
            </a:r>
            <a:endParaRPr kumimoji="1" lang="ja-JP" altLang="en-US" dirty="0"/>
          </a:p>
        </p:txBody>
      </p:sp>
    </p:spTree>
    <p:extLst>
      <p:ext uri="{BB962C8B-B14F-4D97-AF65-F5344CB8AC3E}">
        <p14:creationId xmlns:p14="http://schemas.microsoft.com/office/powerpoint/2010/main" val="8096327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57200" y="274638"/>
            <a:ext cx="8229600" cy="706090"/>
          </a:xfrm>
          <a:solidFill>
            <a:schemeClr val="accent2">
              <a:lumMod val="20000"/>
              <a:lumOff val="80000"/>
            </a:schemeClr>
          </a:solidFill>
        </p:spPr>
        <p:txBody>
          <a:bodyPr>
            <a:normAutofit fontScale="90000"/>
          </a:bodyPr>
          <a:lstStyle/>
          <a:p>
            <a:r>
              <a:rPr kumimoji="1" lang="ja-JP" altLang="en-US" dirty="0" smtClean="0"/>
              <a:t>駅舎利活用及び防犯等の対応方針</a:t>
            </a:r>
            <a:endParaRPr kumimoji="1" lang="ja-JP" altLang="en-US" dirty="0"/>
          </a:p>
        </p:txBody>
      </p:sp>
      <p:sp>
        <p:nvSpPr>
          <p:cNvPr id="6" name="テキスト プレースホルダー 5"/>
          <p:cNvSpPr>
            <a:spLocks noGrp="1"/>
          </p:cNvSpPr>
          <p:nvPr>
            <p:ph type="body" idx="1"/>
          </p:nvPr>
        </p:nvSpPr>
        <p:spPr>
          <a:xfrm>
            <a:off x="467544" y="2060848"/>
            <a:ext cx="4040188" cy="402059"/>
          </a:xfrm>
          <a:solidFill>
            <a:schemeClr val="accent2">
              <a:lumMod val="20000"/>
              <a:lumOff val="80000"/>
            </a:schemeClr>
          </a:solidFill>
        </p:spPr>
        <p:txBody>
          <a:bodyPr>
            <a:normAutofit fontScale="92500" lnSpcReduction="10000"/>
          </a:bodyPr>
          <a:lstStyle/>
          <a:p>
            <a:pPr algn="ctr"/>
            <a:r>
              <a:rPr kumimoji="1" lang="ja-JP" altLang="en-US" dirty="0" smtClean="0"/>
              <a:t>かしま観光協会</a:t>
            </a:r>
            <a:endParaRPr kumimoji="1" lang="ja-JP" altLang="en-US" dirty="0"/>
          </a:p>
        </p:txBody>
      </p:sp>
      <p:sp>
        <p:nvSpPr>
          <p:cNvPr id="7" name="コンテンツ プレースホルダー 6"/>
          <p:cNvSpPr>
            <a:spLocks noGrp="1"/>
          </p:cNvSpPr>
          <p:nvPr>
            <p:ph sz="half" idx="2"/>
          </p:nvPr>
        </p:nvSpPr>
        <p:spPr>
          <a:xfrm>
            <a:off x="467544" y="2420889"/>
            <a:ext cx="4040188" cy="1440159"/>
          </a:xfrm>
          <a:solidFill>
            <a:schemeClr val="accent2">
              <a:lumMod val="20000"/>
              <a:lumOff val="80000"/>
            </a:schemeClr>
          </a:solidFill>
        </p:spPr>
        <p:txBody>
          <a:bodyPr>
            <a:normAutofit fontScale="85000" lnSpcReduction="20000"/>
          </a:bodyPr>
          <a:lstStyle/>
          <a:p>
            <a:r>
              <a:rPr kumimoji="1" lang="ja-JP" altLang="en-US" dirty="0" smtClean="0"/>
              <a:t>行政からの財源支援があれば防犯も含め、観光の拠点として活用する構想はある。</a:t>
            </a:r>
            <a:endParaRPr kumimoji="1" lang="en-US" altLang="ja-JP" dirty="0" smtClean="0"/>
          </a:p>
          <a:p>
            <a:r>
              <a:rPr kumimoji="1" lang="ja-JP" altLang="en-US" dirty="0" smtClean="0"/>
              <a:t>本来の業務から、</a:t>
            </a:r>
            <a:r>
              <a:rPr kumimoji="1" lang="en-US" altLang="ja-JP" dirty="0" smtClean="0"/>
              <a:t>JR</a:t>
            </a:r>
            <a:r>
              <a:rPr kumimoji="1" lang="ja-JP" altLang="en-US" dirty="0" smtClean="0"/>
              <a:t>の切符販売までの対応は難しい。</a:t>
            </a:r>
            <a:endParaRPr kumimoji="1" lang="ja-JP" altLang="en-US" dirty="0"/>
          </a:p>
        </p:txBody>
      </p:sp>
      <p:sp>
        <p:nvSpPr>
          <p:cNvPr id="8" name="テキスト プレースホルダー 7"/>
          <p:cNvSpPr>
            <a:spLocks noGrp="1"/>
          </p:cNvSpPr>
          <p:nvPr>
            <p:ph type="body" sz="quarter" idx="3"/>
          </p:nvPr>
        </p:nvSpPr>
        <p:spPr>
          <a:xfrm>
            <a:off x="4643295" y="4749244"/>
            <a:ext cx="4041775" cy="474067"/>
          </a:xfrm>
          <a:solidFill>
            <a:schemeClr val="accent2">
              <a:lumMod val="20000"/>
              <a:lumOff val="80000"/>
            </a:schemeClr>
          </a:solidFill>
        </p:spPr>
        <p:txBody>
          <a:bodyPr/>
          <a:lstStyle/>
          <a:p>
            <a:pPr algn="ctr"/>
            <a:r>
              <a:rPr kumimoji="1" lang="en-US" altLang="ja-JP" dirty="0" smtClean="0"/>
              <a:t>NPO</a:t>
            </a:r>
            <a:r>
              <a:rPr kumimoji="1" lang="ja-JP" altLang="en-US" dirty="0" smtClean="0"/>
              <a:t>法人あさが</a:t>
            </a:r>
            <a:r>
              <a:rPr kumimoji="1" lang="ja-JP" altLang="en-US" dirty="0" err="1" smtClean="0"/>
              <a:t>お</a:t>
            </a:r>
            <a:endParaRPr kumimoji="1" lang="ja-JP" altLang="en-US" dirty="0"/>
          </a:p>
        </p:txBody>
      </p:sp>
      <p:sp>
        <p:nvSpPr>
          <p:cNvPr id="9" name="コンテンツ プレースホルダー 8"/>
          <p:cNvSpPr>
            <a:spLocks noGrp="1"/>
          </p:cNvSpPr>
          <p:nvPr>
            <p:ph sz="quarter" idx="4"/>
          </p:nvPr>
        </p:nvSpPr>
        <p:spPr>
          <a:xfrm>
            <a:off x="4645025" y="5157192"/>
            <a:ext cx="4041775" cy="1224136"/>
          </a:xfrm>
          <a:solidFill>
            <a:schemeClr val="accent2">
              <a:lumMod val="20000"/>
              <a:lumOff val="80000"/>
            </a:schemeClr>
          </a:solidFill>
        </p:spPr>
        <p:txBody>
          <a:bodyPr>
            <a:normAutofit fontScale="70000" lnSpcReduction="20000"/>
          </a:bodyPr>
          <a:lstStyle/>
          <a:p>
            <a:r>
              <a:rPr kumimoji="1" lang="ja-JP" altLang="en-US" dirty="0" smtClean="0"/>
              <a:t>他に受入れる団体等がなければ、ぜひ駅舎管理を含め各種事業を展開していきたい。</a:t>
            </a:r>
            <a:endParaRPr kumimoji="1" lang="en-US" altLang="ja-JP" dirty="0" smtClean="0"/>
          </a:p>
          <a:p>
            <a:r>
              <a:rPr lang="ja-JP" altLang="en-US" dirty="0" smtClean="0"/>
              <a:t>駅利用者</a:t>
            </a:r>
            <a:r>
              <a:rPr lang="ja-JP" altLang="en-US" dirty="0"/>
              <a:t>も</a:t>
            </a:r>
            <a:r>
              <a:rPr lang="ja-JP" altLang="en-US" dirty="0" smtClean="0"/>
              <a:t>含め、街に活気を創出したい。</a:t>
            </a:r>
            <a:endParaRPr kumimoji="1" lang="ja-JP" altLang="en-US" dirty="0"/>
          </a:p>
        </p:txBody>
      </p:sp>
      <p:sp>
        <p:nvSpPr>
          <p:cNvPr id="4" name="フッター プレースホルダー 3"/>
          <p:cNvSpPr>
            <a:spLocks noGrp="1"/>
          </p:cNvSpPr>
          <p:nvPr>
            <p:ph type="ftr" sz="quarter" idx="11"/>
          </p:nvPr>
        </p:nvSpPr>
        <p:spPr/>
        <p:txBody>
          <a:bodyPr/>
          <a:lstStyle/>
          <a:p>
            <a:r>
              <a:rPr kumimoji="1" lang="en-US" altLang="ja-JP" dirty="0" smtClean="0"/>
              <a:t>5</a:t>
            </a:r>
            <a:endParaRPr kumimoji="1" lang="ja-JP" altLang="en-US" dirty="0"/>
          </a:p>
        </p:txBody>
      </p:sp>
      <p:sp>
        <p:nvSpPr>
          <p:cNvPr id="10" name="テキスト ボックス 9"/>
          <p:cNvSpPr txBox="1"/>
          <p:nvPr/>
        </p:nvSpPr>
        <p:spPr>
          <a:xfrm>
            <a:off x="772255" y="1196752"/>
            <a:ext cx="7704856" cy="646331"/>
          </a:xfrm>
          <a:prstGeom prst="rect">
            <a:avLst/>
          </a:prstGeom>
          <a:solidFill>
            <a:schemeClr val="accent5">
              <a:lumMod val="40000"/>
              <a:lumOff val="60000"/>
            </a:schemeClr>
          </a:solidFill>
        </p:spPr>
        <p:txBody>
          <a:bodyPr wrap="square" rtlCol="0">
            <a:spAutoFit/>
          </a:bodyPr>
          <a:lstStyle/>
          <a:p>
            <a:r>
              <a:rPr kumimoji="1" lang="en-US" altLang="ja-JP" dirty="0" smtClean="0"/>
              <a:t>JR</a:t>
            </a:r>
            <a:r>
              <a:rPr kumimoji="1" lang="ja-JP" altLang="en-US" dirty="0" smtClean="0"/>
              <a:t>常磐線水戸支社との協議により、駅舎利活用団体の検討と鹿島駅事務所内に</a:t>
            </a:r>
            <a:r>
              <a:rPr lang="ja-JP" altLang="en-US" dirty="0"/>
              <a:t>設置</a:t>
            </a:r>
            <a:r>
              <a:rPr lang="ja-JP" altLang="en-US" dirty="0" smtClean="0"/>
              <a:t>の券売機の撤去を本年秋ぐちまで待ってもらっている。</a:t>
            </a:r>
            <a:endParaRPr kumimoji="1" lang="ja-JP" altLang="en-US" dirty="0"/>
          </a:p>
        </p:txBody>
      </p:sp>
      <p:sp>
        <p:nvSpPr>
          <p:cNvPr id="12" name="テキスト ボックス 11"/>
          <p:cNvSpPr txBox="1"/>
          <p:nvPr/>
        </p:nvSpPr>
        <p:spPr>
          <a:xfrm>
            <a:off x="539552" y="4149080"/>
            <a:ext cx="3888432" cy="1200329"/>
          </a:xfrm>
          <a:prstGeom prst="rect">
            <a:avLst/>
          </a:prstGeom>
          <a:solidFill>
            <a:schemeClr val="tx2">
              <a:lumMod val="20000"/>
              <a:lumOff val="80000"/>
            </a:schemeClr>
          </a:solidFill>
        </p:spPr>
        <p:txBody>
          <a:bodyPr wrap="square" rtlCol="0">
            <a:spAutoFit/>
          </a:bodyPr>
          <a:lstStyle/>
          <a:p>
            <a:r>
              <a:rPr kumimoji="1" lang="ja-JP" altLang="en-US" dirty="0" smtClean="0"/>
              <a:t>各種団体、地域住民の意見を総合すると賛否両論はあるものの、公費を入れてまで対応することに疑問視する意見が多い。</a:t>
            </a:r>
            <a:endParaRPr kumimoji="1" lang="ja-JP" altLang="en-US" dirty="0"/>
          </a:p>
        </p:txBody>
      </p:sp>
      <p:sp>
        <p:nvSpPr>
          <p:cNvPr id="13" name="上矢印 12"/>
          <p:cNvSpPr/>
          <p:nvPr/>
        </p:nvSpPr>
        <p:spPr>
          <a:xfrm>
            <a:off x="2123728" y="3861048"/>
            <a:ext cx="648072"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624683" y="2132856"/>
            <a:ext cx="4195789" cy="1754326"/>
          </a:xfrm>
          <a:prstGeom prst="rect">
            <a:avLst/>
          </a:prstGeom>
          <a:solidFill>
            <a:schemeClr val="tx2">
              <a:lumMod val="20000"/>
              <a:lumOff val="80000"/>
            </a:schemeClr>
          </a:solidFill>
        </p:spPr>
        <p:txBody>
          <a:bodyPr wrap="square" rtlCol="0">
            <a:spAutoFit/>
          </a:bodyPr>
          <a:lstStyle/>
          <a:p>
            <a:r>
              <a:rPr kumimoji="1" lang="ja-JP" altLang="en-US" b="1" dirty="0" smtClean="0"/>
              <a:t>行政等が行う対応策</a:t>
            </a:r>
            <a:endParaRPr kumimoji="1" lang="en-US" altLang="ja-JP" b="1" dirty="0" smtClean="0"/>
          </a:p>
          <a:p>
            <a:r>
              <a:rPr kumimoji="1" lang="ja-JP" altLang="en-US" dirty="0" smtClean="0"/>
              <a:t>・駅前の防犯抑止を行う防犯カメラの設置</a:t>
            </a:r>
            <a:endParaRPr kumimoji="1" lang="en-US" altLang="ja-JP" dirty="0" smtClean="0"/>
          </a:p>
          <a:p>
            <a:r>
              <a:rPr lang="ja-JP" altLang="en-US" dirty="0" smtClean="0"/>
              <a:t>・警察官等への依頼による防犯抑止警邏、パトロール</a:t>
            </a:r>
            <a:endParaRPr lang="en-US" altLang="ja-JP" dirty="0" smtClean="0"/>
          </a:p>
          <a:p>
            <a:r>
              <a:rPr lang="ja-JP" altLang="en-US" dirty="0" smtClean="0"/>
              <a:t>・職員等への列車利用促進のための呼びかけ</a:t>
            </a:r>
            <a:endParaRPr kumimoji="1" lang="ja-JP" altLang="en-US" dirty="0"/>
          </a:p>
        </p:txBody>
      </p:sp>
      <p:sp>
        <p:nvSpPr>
          <p:cNvPr id="16" name="屈折矢印 15"/>
          <p:cNvSpPr/>
          <p:nvPr/>
        </p:nvSpPr>
        <p:spPr>
          <a:xfrm rot="5400000">
            <a:off x="3386256" y="4494827"/>
            <a:ext cx="432047" cy="204481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004048" y="3820398"/>
            <a:ext cx="3960440" cy="646331"/>
          </a:xfrm>
          <a:prstGeom prst="rect">
            <a:avLst/>
          </a:prstGeom>
          <a:solidFill>
            <a:schemeClr val="bg1"/>
          </a:solidFill>
          <a:ln>
            <a:solidFill>
              <a:schemeClr val="accent1"/>
            </a:solidFill>
          </a:ln>
        </p:spPr>
        <p:txBody>
          <a:bodyPr wrap="square" rtlCol="0">
            <a:spAutoFit/>
          </a:bodyPr>
          <a:lstStyle/>
          <a:p>
            <a:r>
              <a:rPr kumimoji="1" lang="ja-JP" altLang="en-US" dirty="0" smtClean="0"/>
              <a:t>利用者や地域住民等から寄せられる</a:t>
            </a:r>
            <a:r>
              <a:rPr kumimoji="1" lang="en-US" altLang="ja-JP" dirty="0" smtClean="0"/>
              <a:t>JR</a:t>
            </a:r>
            <a:r>
              <a:rPr kumimoji="1" lang="ja-JP" altLang="en-US" dirty="0" smtClean="0"/>
              <a:t>に対する、意見要望等の反映</a:t>
            </a:r>
            <a:endParaRPr kumimoji="1" lang="ja-JP" altLang="en-US" dirty="0"/>
          </a:p>
        </p:txBody>
      </p:sp>
    </p:spTree>
    <p:extLst>
      <p:ext uri="{BB962C8B-B14F-4D97-AF65-F5344CB8AC3E}">
        <p14:creationId xmlns:p14="http://schemas.microsoft.com/office/powerpoint/2010/main" val="10750653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1722</TotalTime>
  <Words>875</Words>
  <Application>Microsoft Office PowerPoint</Application>
  <PresentationFormat>画面に合わせる (4:3)</PresentationFormat>
  <Paragraphs>59</Paragraphs>
  <Slides>6</Slides>
  <Notes>2</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JR常磐線鹿島駅</vt:lpstr>
      <vt:lpstr>これまでの各種団体の総合意見</vt:lpstr>
      <vt:lpstr>現在の鹿島区としての対応と検討事項</vt:lpstr>
      <vt:lpstr>※１　防犯・治安維持を兼ねた駅舎活用に対す　　る各種団体、近隣住民の主な意見</vt:lpstr>
      <vt:lpstr>9/21行政区長会臨時連絡会議へ要望活動の提案</vt:lpstr>
      <vt:lpstr>駅舎利活用及び防犯等の対応方針</vt:lpstr>
    </vt:vector>
  </TitlesOfParts>
  <Company>南相馬市役所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鹿島駅無人化について</dc:title>
  <dc:creator>濱名邦弘</dc:creator>
  <cp:lastModifiedBy>石井小百合</cp:lastModifiedBy>
  <cp:revision>69</cp:revision>
  <cp:lastPrinted>2016-10-03T06:53:45Z</cp:lastPrinted>
  <dcterms:created xsi:type="dcterms:W3CDTF">2016-06-15T05:28:33Z</dcterms:created>
  <dcterms:modified xsi:type="dcterms:W3CDTF">2016-10-03T08:56:21Z</dcterms:modified>
</cp:coreProperties>
</file>