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
  </p:notesMasterIdLst>
  <p:handoutMasterIdLst>
    <p:handoutMasterId r:id="rId4"/>
  </p:handoutMasterIdLst>
  <p:sldIdLst>
    <p:sldId id="289"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CCFFFF"/>
    <a:srgbClr val="001236"/>
    <a:srgbClr val="000F2E"/>
    <a:srgbClr val="000B22"/>
    <a:srgbClr val="99CCFF"/>
    <a:srgbClr val="00CCFF"/>
    <a:srgbClr val="8EB4E3"/>
    <a:srgbClr val="FF99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32" autoAdjust="0"/>
    <p:restoredTop sz="97311" autoAdjust="0"/>
  </p:normalViewPr>
  <p:slideViewPr>
    <p:cSldViewPr>
      <p:cViewPr>
        <p:scale>
          <a:sx n="100" d="100"/>
          <a:sy n="100" d="100"/>
        </p:scale>
        <p:origin x="-1014" y="-72"/>
      </p:cViewPr>
      <p:guideLst>
        <p:guide orient="horz" pos="2160"/>
        <p:guide pos="2880"/>
      </p:guideLst>
    </p:cSldViewPr>
  </p:slideViewPr>
  <p:outlineViewPr>
    <p:cViewPr>
      <p:scale>
        <a:sx n="33" d="100"/>
        <a:sy n="33" d="100"/>
      </p:scale>
      <p:origin x="0" y="132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7BB2BF54-70C7-4E32-BC8F-54FE86EED5B5}" type="datetimeFigureOut">
              <a:rPr kumimoji="1" lang="ja-JP" altLang="en-US" smtClean="0"/>
              <a:t>2017/1/20</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915F5615-F251-43C4-B77B-19456E33A0F7}" type="slidenum">
              <a:rPr kumimoji="1" lang="ja-JP" altLang="en-US" smtClean="0"/>
              <a:t>‹#›</a:t>
            </a:fld>
            <a:endParaRPr kumimoji="1" lang="ja-JP" altLang="en-US"/>
          </a:p>
        </p:txBody>
      </p:sp>
    </p:spTree>
    <p:extLst>
      <p:ext uri="{BB962C8B-B14F-4D97-AF65-F5344CB8AC3E}">
        <p14:creationId xmlns:p14="http://schemas.microsoft.com/office/powerpoint/2010/main" val="3898814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2342955-5B03-4A44-B5B7-14BBE2885AA4}" type="datetimeFigureOut">
              <a:rPr kumimoji="1" lang="ja-JP" altLang="en-US" smtClean="0"/>
              <a:t>2017/1/20</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145344C-0703-4DC4-963C-AE86FCD651A4}" type="slidenum">
              <a:rPr kumimoji="1" lang="ja-JP" altLang="en-US" smtClean="0"/>
              <a:t>‹#›</a:t>
            </a:fld>
            <a:endParaRPr kumimoji="1" lang="ja-JP" altLang="en-US"/>
          </a:p>
        </p:txBody>
      </p:sp>
    </p:spTree>
    <p:extLst>
      <p:ext uri="{BB962C8B-B14F-4D97-AF65-F5344CB8AC3E}">
        <p14:creationId xmlns:p14="http://schemas.microsoft.com/office/powerpoint/2010/main" val="16633935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45344C-0703-4DC4-963C-AE86FCD651A4}" type="slidenum">
              <a:rPr kumimoji="1" lang="ja-JP" altLang="en-US" smtClean="0"/>
              <a:t>1</a:t>
            </a:fld>
            <a:endParaRPr kumimoji="1" lang="ja-JP" altLang="en-US"/>
          </a:p>
        </p:txBody>
      </p:sp>
    </p:spTree>
    <p:extLst>
      <p:ext uri="{BB962C8B-B14F-4D97-AF65-F5344CB8AC3E}">
        <p14:creationId xmlns:p14="http://schemas.microsoft.com/office/powerpoint/2010/main" val="3902452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E5D24C-DD9A-4503-A607-810FB96700C9}" type="datetime1">
              <a:rPr kumimoji="1" lang="ja-JP" altLang="en-US" smtClean="0"/>
              <a:t>2017/1/20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76443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0977B4-3291-4647-9D18-982307E8D9A4}" type="datetime1">
              <a:rPr kumimoji="1" lang="ja-JP" altLang="en-US" smtClean="0"/>
              <a:t>2017/1/20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469574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4C781E-9000-4206-A8B3-9D491AB7AF3A}" type="datetime1">
              <a:rPr kumimoji="1" lang="ja-JP" altLang="en-US" smtClean="0"/>
              <a:t>2017/1/20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253876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8E8221-C32C-4DD9-A5A1-6FD660116FA0}" type="datetime1">
              <a:rPr kumimoji="1" lang="ja-JP" altLang="en-US" smtClean="0"/>
              <a:t>2017/1/20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2540061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8496631-3F03-418A-A5CB-3C663423C079}" type="datetime1">
              <a:rPr kumimoji="1" lang="ja-JP" altLang="en-US" smtClean="0"/>
              <a:t>2017/1/20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4032721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70324D-072E-47E0-AAF4-4021FB2866BD}" type="datetime1">
              <a:rPr kumimoji="1" lang="ja-JP" altLang="en-US" smtClean="0"/>
              <a:t>2017/1/20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401509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5A55F0F-0F48-44F8-AD5B-B6FB77A23AFC}" type="datetime1">
              <a:rPr kumimoji="1" lang="ja-JP" altLang="en-US" smtClean="0"/>
              <a:t>2017/1/20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2027458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5F05CCD-7B3E-4679-BA6B-E995227B77A3}" type="datetime1">
              <a:rPr kumimoji="1" lang="ja-JP" altLang="en-US" smtClean="0"/>
              <a:t>2017/1/20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146965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DE9BCE-DD49-40E0-A15B-3E2424A54AAF}" type="datetime1">
              <a:rPr kumimoji="1" lang="ja-JP" altLang="en-US" smtClean="0"/>
              <a:t>2017/1/20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313046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D0D5C4-4A7F-44C4-9D50-09C1C9185E50}" type="datetime1">
              <a:rPr kumimoji="1" lang="ja-JP" altLang="en-US" smtClean="0"/>
              <a:t>2017/1/20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340684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83CB8B8-7889-4556-848F-D01AD6750663}" type="datetime1">
              <a:rPr kumimoji="1" lang="ja-JP" altLang="en-US" smtClean="0"/>
              <a:t>2017/1/20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34442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3B965-A4C5-4A78-9E90-BA3F949AB8AD}" type="datetime1">
              <a:rPr kumimoji="1" lang="ja-JP" altLang="en-US" smtClean="0"/>
              <a:t>2017/1/20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287E7-D129-4951-81E1-2B5DCB97AAB3}" type="slidenum">
              <a:rPr kumimoji="1" lang="ja-JP" altLang="en-US" smtClean="0"/>
              <a:t>‹#›</a:t>
            </a:fld>
            <a:endParaRPr kumimoji="1" lang="ja-JP" altLang="en-US"/>
          </a:p>
        </p:txBody>
      </p:sp>
    </p:spTree>
    <p:extLst>
      <p:ext uri="{BB962C8B-B14F-4D97-AF65-F5344CB8AC3E}">
        <p14:creationId xmlns:p14="http://schemas.microsoft.com/office/powerpoint/2010/main" val="7153313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inamisoma.local\name2\profile2\0000051524\デスクトップ\市名（漢字ロゴ）.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30455" y="101517"/>
            <a:ext cx="606041" cy="1768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minamisoma.local\name2\profile2\0000020262\デスクトップ\市章.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2654" y="96017"/>
            <a:ext cx="195770" cy="18231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 y="330108"/>
            <a:ext cx="9144000" cy="0"/>
          </a:xfrm>
          <a:prstGeom prst="line">
            <a:avLst/>
          </a:prstGeom>
          <a:ln w="28575">
            <a:gradFill flip="none" rotWithShape="1">
              <a:gsLst>
                <a:gs pos="0">
                  <a:srgbClr val="FF6600"/>
                </a:gs>
                <a:gs pos="66000">
                  <a:srgbClr val="006666"/>
                </a:gs>
                <a:gs pos="33000">
                  <a:srgbClr val="004D99"/>
                </a:gs>
                <a:gs pos="32000">
                  <a:srgbClr val="FF6600"/>
                </a:gs>
                <a:gs pos="67000">
                  <a:srgbClr val="00990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1" y="48008"/>
            <a:ext cx="9143999" cy="2783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浜通り南相馬ロボット振興ビジョン概要（素案）</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8883" y="1175496"/>
            <a:ext cx="5191188" cy="1101376"/>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p:cNvSpPr/>
          <p:nvPr/>
        </p:nvSpPr>
        <p:spPr>
          <a:xfrm>
            <a:off x="151196" y="1082231"/>
            <a:ext cx="3829027" cy="186530"/>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国家戦略（イノベーション・コースト構想等）に基づくロボット振興</a:t>
            </a:r>
            <a:endPar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 y="329461"/>
            <a:ext cx="9144000" cy="72327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平成２３年３月に発生した東日本大震災と福島第一原子力発電所事故を克服し、復興を加速化させることは、南相馬市において最重要項目です。</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は、“ロボット産業”を浜通り地域での将来的な発展の可能性を持つ新産業の一つと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して捉えるとともに、平成２８年４月に設置が決定したロボットテストフィールド等を活用し、南相馬市復興総合計画の基本構想で掲げる将来像「みんなでつくる　かがやきとやすらぎのまち　南相馬」の実現に向けた取組を加速化させるべく、今般、“</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振興</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策定</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、浜通り南相馬の目指すべき共通の姿</a:t>
            </a:r>
            <a:r>
              <a:rPr lang="ja-JP" altLang="en-US" sz="1000">
                <a:latin typeface="Meiryo UI" panose="020B0604030504040204" pitchFamily="50" charset="-128"/>
                <a:ea typeface="Meiryo UI" panose="020B0604030504040204" pitchFamily="50" charset="-128"/>
                <a:cs typeface="Meiryo UI" panose="020B0604030504040204" pitchFamily="50" charset="-128"/>
              </a:rPr>
              <a:t>を</a:t>
            </a:r>
            <a:r>
              <a:rPr lang="ja-JP" altLang="en-US" sz="1000" smtClean="0">
                <a:latin typeface="Meiryo UI" panose="020B0604030504040204" pitchFamily="50" charset="-128"/>
                <a:ea typeface="Meiryo UI" panose="020B0604030504040204" pitchFamily="50" charset="-128"/>
                <a:cs typeface="Meiryo UI" panose="020B0604030504040204" pitchFamily="50" charset="-128"/>
              </a:rPr>
              <a:t>市民とともに描く</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ことにより、「ロボットのまち南相馬」を実現</a:t>
            </a:r>
            <a:r>
              <a:rPr lang="ja-JP" altLang="en-US" sz="1000">
                <a:latin typeface="Meiryo UI" panose="020B0604030504040204" pitchFamily="50" charset="-128"/>
                <a:ea typeface="Meiryo UI" panose="020B0604030504040204" pitchFamily="50" charset="-128"/>
                <a:cs typeface="Meiryo UI" panose="020B0604030504040204" pitchFamily="50" charset="-128"/>
              </a:rPr>
              <a:t>します</a:t>
            </a:r>
            <a:r>
              <a:rPr lang="ja-JP" altLang="en-US" sz="100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6512" y="1338152"/>
            <a:ext cx="5256584" cy="938719"/>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r>
              <a:rPr lang="ja-JP" altLang="en-US" sz="9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国等は、</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福島・国際研究産業都市（イノベーション・コースト）</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構想</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研究会</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」報告書</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ロボット産業</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浜通り地域</a:t>
            </a:r>
            <a:r>
              <a:rPr lang="ja-JP" altLang="ja-JP"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での将来的な発展の可能性を持つ新産業の一つと</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して</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記載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さらに、</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平成２７年２月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国は「ロボット新戦略」を策定し、日本を世界のロボットイノベーション拠点とする</a:t>
            </a:r>
            <a:r>
              <a:rPr lang="ja-JP" altLang="en-US" sz="900" b="1" u="sng" dirty="0" err="1"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等</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方向性を示した</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他、</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平成２８年６月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には</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「日本再興戦略２０１６</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ー第４次産業革命に向けてー」</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を閣議決定し、その中でＩｏＴ・ビックデータ・ＡＩ（人工知能）・ロボットといった高度技術を活用した第４次産業革命の実現を位置付け。今後</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ドローンや自動走行車等新たな技術を通じた取組を加速化させることを明記</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28883" y="2555026"/>
            <a:ext cx="5191188" cy="2922612"/>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正方形/長方形 15"/>
          <p:cNvSpPr/>
          <p:nvPr/>
        </p:nvSpPr>
        <p:spPr>
          <a:xfrm>
            <a:off x="151196" y="2420888"/>
            <a:ext cx="2980644" cy="320739"/>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国家</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戦略に基づく国、県及び民間事業者の</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ロボット振興に向けた他自治体の取組</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6512" y="2741627"/>
            <a:ext cx="5256584" cy="2769989"/>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、イノベーション・コースト構想の具体化に向けて国・県・市町村等が一体となった取組を進めるべく</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ja-JP"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・コースト構想推進会議」が設置</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され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、浜通りの復興に向けた検討が加速化。</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また、国・県・浜通り自治体は、</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平成２７年８月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から</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福島浜通りロボット実証区域</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を設置し、橋梁・ダム・河川等のオープンスペースをロボット実証試験の場として活用する取組を推進。</a:t>
            </a:r>
            <a:r>
              <a:rPr lang="ja-JP" altLang="en-US" sz="600" b="1" i="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600" b="1" i="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平成２９年１月時点、１９事業者４８日間活動。</a:t>
            </a:r>
            <a:r>
              <a:rPr lang="ja-JP" altLang="en-US" sz="600" b="1" i="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600" b="1" i="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平成２８年４月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南相馬市</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と浪江町</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に</a:t>
            </a:r>
            <a:r>
              <a:rPr lang="ja-JP" altLang="ja-JP"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整備することが決まったロボットテストフィールド</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に</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無人航空機を活用した物流分野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無人航空機及び水中ロボットを活用したインフラ点検分野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無人航空機及び陸上ロボットを活用した災害対応分野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実証試験や実地訓練を行うための施設及び設備が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国際産学官共同研究施設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には</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、基礎性能実験評価及び実証試験等を受けて行う製品の改良に必要な工作機械・設備が整備予定</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600" b="1" i="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（平成３０年度から順次設備を開所予定）</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民間事業者の取組として、</a:t>
            </a:r>
            <a:r>
              <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NEDO</a:t>
            </a:r>
            <a:r>
              <a:rPr lang="ja-JP" altLang="en-US" sz="900" b="1" u="sng" dirty="0" err="1"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日本無人機運行管理コンソーシアム（</a:t>
            </a:r>
            <a:r>
              <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JUTM</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）、ロボット革命イニシアティブ協議会等、企業・ロボット関連団体等の動きも活性化。</a:t>
            </a:r>
            <a:endPar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600" b="1" i="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（平成２９年</a:t>
            </a:r>
            <a:r>
              <a:rPr lang="ja-JP" altLang="en-US" sz="600" b="1" i="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１月</a:t>
            </a:r>
            <a:r>
              <a:rPr lang="ja-JP" altLang="en-US" sz="600" b="1" i="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、世界</a:t>
            </a:r>
            <a:r>
              <a:rPr lang="ja-JP" altLang="en-US" sz="600" b="1" i="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初の完全自律制御による回転翼ドローンでの長距離荷物配送の飛行</a:t>
            </a:r>
            <a:r>
              <a:rPr lang="ja-JP" altLang="en-US" sz="600" b="1" i="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試験を南相馬で実施）</a:t>
            </a:r>
            <a:endPar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２７年１１月</a:t>
            </a:r>
            <a:r>
              <a:rPr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安倍総理</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は第２回未来投資に向けた官民対話において</a:t>
            </a:r>
            <a:r>
              <a:rPr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０２０年オリンピック・パラリンピックでの無人自動走行による移動サービスや、高速道路での自動運転が可能となるようにする。このため、２０１７年までに必要な実証を可能とすることを含め、制度やインフラを整備する</a:t>
            </a:r>
            <a:r>
              <a:rPr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ご発言。</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市</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は、自動運転技術は交通事故の低減のほか、人手不足の地域での省力化に繋がるものと期待</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しており</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、まずは、避難</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指示が平成２８年７月に解除された小高区で、</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ＪＲ小高駅と小高産業技術高の間を自動運転による無人バスで結ぶ実証実験に</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取組むべく検討を開始</a:t>
            </a:r>
            <a:r>
              <a:rPr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ロボット振興に関し、他自治体においても積極的な取組が進んでおり、これら</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他自治体との連携・協力が重要</a:t>
            </a:r>
            <a:r>
              <a:rPr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1400" y="5713572"/>
            <a:ext cx="5198671" cy="1099804"/>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正方形/長方形 21"/>
          <p:cNvSpPr/>
          <p:nvPr/>
        </p:nvSpPr>
        <p:spPr>
          <a:xfrm>
            <a:off x="128765" y="5658633"/>
            <a:ext cx="3851458" cy="238058"/>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振興に向けた南相馬市の取組及び今後の方向性について</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36512" y="5874657"/>
            <a:ext cx="5328592" cy="938719"/>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東日本大震災以降、</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市は、新たな経済成長と雇用創出の施策として、ロボット関連産業の創出に向けた取組を推進中</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平成２３年１２月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地元企業等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もその取組に呼応して</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「南相馬ロボット産業協議会」</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発足</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、会員企業共同でのロボット開発や展示会・イベントへの出展</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の活動を活性化中。</a:t>
            </a: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この取組を加速化させるべく、市は</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、平成２８年４月、ロボットテストフィールド等拠点の核となる施設整備が決まった</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体制を強化</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同年</a:t>
            </a:r>
            <a:r>
              <a:rPr lang="en-US"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月、ロボット産業推進室設置及びロボット産業推進アドバイザー制度を創設</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シンポジウム</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や</a:t>
            </a:r>
            <a:r>
              <a:rPr lang="ja-JP" altLang="ja-JP"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ドローン体験会</a:t>
            </a:r>
            <a:r>
              <a:rPr lang="ja-JP" altLang="en-US" sz="9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、レース大会等関連施策を推進中</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580111" y="1160748"/>
            <a:ext cx="3516263" cy="5625244"/>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5" name="正方形/長方形 24"/>
          <p:cNvSpPr/>
          <p:nvPr/>
        </p:nvSpPr>
        <p:spPr>
          <a:xfrm>
            <a:off x="6502235" y="1052736"/>
            <a:ext cx="1783208" cy="216024"/>
          </a:xfrm>
          <a:prstGeom prst="rect">
            <a:avLst/>
          </a:prstGeom>
          <a:ln w="25400"/>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浜通り南相馬の目指すべき姿</a:t>
            </a:r>
            <a:endPar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右矢印 11"/>
          <p:cNvSpPr/>
          <p:nvPr/>
        </p:nvSpPr>
        <p:spPr>
          <a:xfrm>
            <a:off x="5292080" y="2498513"/>
            <a:ext cx="237601" cy="1698476"/>
          </a:xfrm>
          <a:prstGeom prst="rightArrow">
            <a:avLst>
              <a:gd name="adj1" fmla="val 435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5506925" y="1268760"/>
            <a:ext cx="3637075" cy="5678478"/>
          </a:xfrm>
          <a:prstGeom prst="rect">
            <a:avLst/>
          </a:prstGeom>
        </p:spPr>
        <p:txBody>
          <a:bodyPr wrap="square">
            <a:spAutoFit/>
          </a:bodyPr>
          <a:lstStyle/>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人材輩出のまち　浜通り南相馬</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世界に冠たるロボットの研究・実証拠点「ロボットテストフィールド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」等の拠点を最大限</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活用し</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関係者と市内企業、学生・児童等、</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商工会</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等を含めた地域のまちづくり機関等が触れ合う機会を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技術革新のまち　浜通り南相馬</a:t>
            </a: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地元企業とロボットテストフィールド等を活用する交流人材・企業の</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マッチング及び国</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・県が進めるロボット政策と連携を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深め、</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国・県・</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市の</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支援策を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ロボット産業集積のまち　浜通り南相馬</a:t>
            </a:r>
            <a:endParaRPr lang="ja-JP"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貸事務所・工場等の整備を推進したり、トップセールスの実施等により、</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世界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からロボット関連企業を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誘致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し、</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産業の活性化及び集積を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図り</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設計</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から</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製造</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、製品認証</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までを</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南相馬</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で行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い、</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Made in </a:t>
            </a:r>
            <a:r>
              <a:rPr lang="en-US" altLang="ja-JP" sz="900" dirty="0" err="1">
                <a:latin typeface="Meiryo UI" panose="020B0604030504040204" pitchFamily="50" charset="-128"/>
                <a:ea typeface="Meiryo UI" panose="020B0604030504040204" pitchFamily="50" charset="-128"/>
                <a:cs typeface="Meiryo UI" panose="020B0604030504040204" pitchFamily="50" charset="-128"/>
              </a:rPr>
              <a:t>Hamadori</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err="1">
                <a:latin typeface="Meiryo UI" panose="020B0604030504040204" pitchFamily="50" charset="-128"/>
                <a:ea typeface="Meiryo UI" panose="020B0604030504040204" pitchFamily="50" charset="-128"/>
                <a:cs typeface="Meiryo UI" panose="020B0604030504040204" pitchFamily="50" charset="-128"/>
              </a:rPr>
              <a:t>Minamisoma</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」のロボットを世界に向けて発信。</a:t>
            </a:r>
          </a:p>
          <a:p>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ロボットベンチャー</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輩出のまち　浜通り南相馬</a:t>
            </a:r>
            <a:endParaRPr lang="ja-JP"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クリエーター</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の創業を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サポートする体制を整備</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するととも</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、新しいもの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を受け入れる・チャレンジする文化を醸成。</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ロボットライセンス</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認証・発給のまち　浜通り南相馬</a:t>
            </a:r>
            <a:endParaRPr lang="ja-JP"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施設を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世界に冠たる唯一無二の基準認証の場とするため、国</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県、研究</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機関・ロボット開発企業等と</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日本の競争力の源泉、</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教育先進のまち　浜通り南相馬</a:t>
            </a:r>
            <a:endParaRPr lang="ja-JP"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小</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・中学生からロボット</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等に</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触れ合う機会を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創出</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するとともに、ロボットテストフィールド等を社会</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見学・修学</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旅行等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の対象として活用</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また</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、小</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高産業</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技術高校やテクノアカデミー</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浜等の教育機関と連携し</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、未来</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を担う若手に、ロボットを通じた技術革新（イノベーション）等を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身近に</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感じてもらえるよう研究者・技術者・企業等による出張講義の機会を設ける他、大学等の研究機関との連携を強化する等、教育を活性化。</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p>
          <a:p>
            <a:r>
              <a:rPr lang="ja-JP" altLang="ja-JP" sz="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世界一ロボットの実証・チャレンジがしやすく、ロボットが日常に溶け混んだ</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まち</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浜通り南相馬</a:t>
            </a:r>
            <a:endParaRPr lang="ja-JP"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市内の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各施設に</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ロボット・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先進技術を導入・活用するとともに、イノベーションを起こすべく取組を進める人・企業を支えるべく、市が県と連携し積極的な取組を実施し、世界一ロボット実証・チャレンジがしやすいまちを創出。</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無人自動走行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システムの活用を検討する等、ロボットが街中を飛行・走行する景色が日常化しロボットとまちが一体となった環境を創出。</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を活用</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した</a:t>
            </a:r>
            <a:r>
              <a:rPr lang="ja-JP" altLang="en-US"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ツーリズム</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スポーツの</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フロンティア</a:t>
            </a:r>
            <a:r>
              <a:rPr lang="ja-JP" altLang="en-US"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浜</a:t>
            </a:r>
            <a:r>
              <a:rPr lang="ja-JP" altLang="ja-JP" sz="9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通り南相馬</a:t>
            </a:r>
            <a:endParaRPr lang="ja-JP" altLang="ja-JP"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ロボット</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国際</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競技会、</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ドローンレース</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大会</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等の</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イベント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や</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アニメ</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・ゆるキャラ等を</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活用し</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た取組を進めるとともに</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インフラを整備。</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773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5359</TotalTime>
  <Words>22</Words>
  <Application>Microsoft Office PowerPoint</Application>
  <PresentationFormat>画面に合わせる (4:3)</PresentationFormat>
  <Paragraphs>51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南相馬市役所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市役所便り　【経済部】　　平成２８年７月版</dc:title>
  <dc:creator>渡辺昌徳</dc:creator>
  <cp:lastModifiedBy>石井小百合</cp:lastModifiedBy>
  <cp:revision>335</cp:revision>
  <cp:lastPrinted>2017-01-16T03:43:36Z</cp:lastPrinted>
  <dcterms:created xsi:type="dcterms:W3CDTF">2016-06-24T07:28:48Z</dcterms:created>
  <dcterms:modified xsi:type="dcterms:W3CDTF">2017-01-20T07:51:35Z</dcterms:modified>
</cp:coreProperties>
</file>